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8" r:id="rId2"/>
    <p:sldId id="260" r:id="rId3"/>
    <p:sldId id="5775" r:id="rId4"/>
    <p:sldId id="5776" r:id="rId5"/>
    <p:sldId id="5777" r:id="rId6"/>
    <p:sldId id="5779" r:id="rId7"/>
    <p:sldId id="5778" r:id="rId8"/>
    <p:sldId id="5780" r:id="rId9"/>
    <p:sldId id="5781" r:id="rId10"/>
    <p:sldId id="5782" r:id="rId11"/>
    <p:sldId id="5783" r:id="rId12"/>
    <p:sldId id="5784" r:id="rId13"/>
    <p:sldId id="5785" r:id="rId14"/>
    <p:sldId id="5786" r:id="rId15"/>
    <p:sldId id="5787" r:id="rId16"/>
    <p:sldId id="5788" r:id="rId17"/>
    <p:sldId id="5790" r:id="rId18"/>
    <p:sldId id="5791" r:id="rId19"/>
    <p:sldId id="5792" r:id="rId20"/>
    <p:sldId id="5793" r:id="rId21"/>
    <p:sldId id="5794" r:id="rId22"/>
    <p:sldId id="5795" r:id="rId23"/>
    <p:sldId id="5796" r:id="rId24"/>
    <p:sldId id="57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FF3A"/>
    <a:srgbClr val="FF0000"/>
    <a:srgbClr val="00B050"/>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50" autoAdjust="0"/>
    <p:restoredTop sz="72840" autoAdjust="0"/>
  </p:normalViewPr>
  <p:slideViewPr>
    <p:cSldViewPr snapToGrid="0" showGuides="1">
      <p:cViewPr varScale="1">
        <p:scale>
          <a:sx n="75" d="100"/>
          <a:sy n="75" d="100"/>
        </p:scale>
        <p:origin x="72" y="2076"/>
      </p:cViewPr>
      <p:guideLst>
        <p:guide orient="horz" pos="2160"/>
        <p:guide pos="3840"/>
      </p:guideLst>
    </p:cSldViewPr>
  </p:slideViewPr>
  <p:notesTextViewPr>
    <p:cViewPr>
      <p:scale>
        <a:sx n="1" d="1"/>
        <a:sy n="1" d="1"/>
      </p:scale>
      <p:origin x="0" y="0"/>
    </p:cViewPr>
  </p:notesTextViewPr>
  <p:sorterViewPr>
    <p:cViewPr>
      <p:scale>
        <a:sx n="116" d="100"/>
        <a:sy n="116" d="100"/>
      </p:scale>
      <p:origin x="0" y="-12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A582B3-740E-4FF8-902B-D7AB11EF2D52}" type="datetimeFigureOut">
              <a:rPr lang="ko-KR" altLang="en-US" smtClean="0"/>
              <a:t>2023-02-24</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F1D6F-32E4-4316-86B7-76566FFB27E7}" type="slidenum">
              <a:rPr lang="ko-KR" altLang="en-US" smtClean="0"/>
              <a:t>‹#›</a:t>
            </a:fld>
            <a:endParaRPr lang="ko-KR" altLang="en-US"/>
          </a:p>
        </p:txBody>
      </p:sp>
    </p:spTree>
    <p:extLst>
      <p:ext uri="{BB962C8B-B14F-4D97-AF65-F5344CB8AC3E}">
        <p14:creationId xmlns:p14="http://schemas.microsoft.com/office/powerpoint/2010/main" val="230417435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Hard</a:t>
            </a:r>
            <a:r>
              <a:rPr lang="ko-KR" altLang="en-US" dirty="0"/>
              <a:t> </a:t>
            </a:r>
            <a:r>
              <a:rPr lang="en-US" altLang="ko-KR" dirty="0"/>
              <a:t>negative</a:t>
            </a:r>
            <a:r>
              <a:rPr lang="ko-KR" altLang="en-US" dirty="0"/>
              <a:t> </a:t>
            </a:r>
            <a:r>
              <a:rPr lang="en-US" altLang="ko-KR" dirty="0"/>
              <a:t>mining</a:t>
            </a:r>
            <a:r>
              <a:rPr lang="ko-KR" altLang="en-US" dirty="0"/>
              <a:t> </a:t>
            </a:r>
            <a:r>
              <a:rPr lang="en-US" altLang="ko-KR" dirty="0"/>
              <a:t>: </a:t>
            </a:r>
            <a:r>
              <a:rPr lang="ko-KR" altLang="en-US" dirty="0"/>
              <a:t>객체 감지 모델의 성능을 개선하는 데 사용되는 기법입니다</a:t>
            </a:r>
            <a:r>
              <a:rPr lang="en-US" altLang="ko-KR" dirty="0"/>
              <a:t>. </a:t>
            </a:r>
            <a:r>
              <a:rPr lang="ko-KR" altLang="en-US" dirty="0"/>
              <a:t>객체 감지에서는 이미지에서 객체를 식별하고 그 주위에 경계 상자를 그리는 것이 목표입니다</a:t>
            </a:r>
            <a:r>
              <a:rPr lang="en-US" altLang="ko-KR" dirty="0"/>
              <a:t>. </a:t>
            </a:r>
            <a:r>
              <a:rPr lang="ko-KR" altLang="en-US" dirty="0"/>
              <a:t>하드 네거티브 마이닝은 모델이 네거티브 샘플</a:t>
            </a:r>
            <a:r>
              <a:rPr lang="en-US" altLang="ko-KR" dirty="0"/>
              <a:t>(</a:t>
            </a:r>
            <a:r>
              <a:rPr lang="ko-KR" altLang="en-US" dirty="0"/>
              <a:t>즉</a:t>
            </a:r>
            <a:r>
              <a:rPr lang="en-US" altLang="ko-KR" dirty="0"/>
              <a:t>, </a:t>
            </a:r>
            <a:r>
              <a:rPr lang="ko-KR" altLang="en-US" dirty="0"/>
              <a:t>관심 객체가 포함되지 않은 이미지의 영역</a:t>
            </a:r>
            <a:r>
              <a:rPr lang="en-US" altLang="ko-KR" dirty="0"/>
              <a:t>)</a:t>
            </a:r>
            <a:r>
              <a:rPr lang="ko-KR" altLang="en-US" dirty="0"/>
              <a:t>을 포지티브 샘플</a:t>
            </a:r>
            <a:r>
              <a:rPr lang="en-US" altLang="ko-KR" dirty="0"/>
              <a:t>(</a:t>
            </a:r>
            <a:r>
              <a:rPr lang="ko-KR" altLang="en-US" dirty="0"/>
              <a:t>즉</a:t>
            </a:r>
            <a:r>
              <a:rPr lang="en-US" altLang="ko-KR" dirty="0"/>
              <a:t>, </a:t>
            </a:r>
            <a:r>
              <a:rPr lang="ko-KR" altLang="en-US" dirty="0"/>
              <a:t>관심 객체가 포함된 이미지의 영역</a:t>
            </a:r>
            <a:r>
              <a:rPr lang="en-US" altLang="ko-KR" dirty="0"/>
              <a:t>)</a:t>
            </a:r>
            <a:r>
              <a:rPr lang="ko-KR" altLang="en-US" dirty="0"/>
              <a:t>로 잘못 분류하는 예를 식별하는 것을 포함합니다</a:t>
            </a:r>
            <a:r>
              <a:rPr lang="en-US" altLang="ko-KR" dirty="0"/>
              <a:t>. </a:t>
            </a:r>
            <a:r>
              <a:rPr lang="ko-KR" altLang="en-US" dirty="0"/>
              <a:t>그런 다음 이러한 </a:t>
            </a:r>
            <a:r>
              <a:rPr lang="ko-KR" altLang="en-US" dirty="0" err="1"/>
              <a:t>오분류가</a:t>
            </a:r>
            <a:r>
              <a:rPr lang="ko-KR" altLang="en-US" dirty="0"/>
              <a:t> 훈련 세트에 추가되어 모델이 양성 샘플과 음성 샘플을 더 잘 구분하는 방법을 학습하는 데 도움이 됩니다</a:t>
            </a:r>
            <a:r>
              <a:rPr lang="en-US" altLang="ko-KR" dirty="0"/>
              <a:t>. False positive </a:t>
            </a:r>
            <a:r>
              <a:rPr lang="ko-KR" altLang="en-US" dirty="0"/>
              <a:t>를 </a:t>
            </a:r>
            <a:r>
              <a:rPr lang="ko-KR" altLang="en-US" dirty="0" err="1"/>
              <a:t>재학습</a:t>
            </a:r>
            <a:r>
              <a:rPr lang="ko-KR" altLang="en-US" dirty="0"/>
              <a:t> 시켜서 </a:t>
            </a:r>
            <a:r>
              <a:rPr lang="en-US" altLang="ko-KR" dirty="0"/>
              <a:t>false positive </a:t>
            </a:r>
            <a:r>
              <a:rPr lang="ko-KR" altLang="en-US" dirty="0"/>
              <a:t>비율을 줄이는 방법</a:t>
            </a:r>
            <a:r>
              <a:rPr lang="en-US" altLang="ko-KR" dirty="0"/>
              <a:t>.</a:t>
            </a:r>
          </a:p>
          <a:p>
            <a:endParaRPr lang="en-US" altLang="ko-KR" dirty="0"/>
          </a:p>
          <a:p>
            <a:r>
              <a:rPr lang="en-US" altLang="ko-KR" dirty="0"/>
              <a:t>Anchors : </a:t>
            </a:r>
            <a:r>
              <a:rPr lang="ko-KR" altLang="en-US" dirty="0"/>
              <a:t>앵커는 이미지에서 객체의 위치와 크기를 예측하는 데 사용되는 다양한 크기와 종횡비의 사전 정의된 경계 상자입니다</a:t>
            </a:r>
            <a:r>
              <a:rPr lang="en-US" altLang="ko-KR" dirty="0"/>
              <a:t>. </a:t>
            </a:r>
            <a:r>
              <a:rPr lang="ko-KR" altLang="en-US" dirty="0"/>
              <a:t>객체 감지에서는 모델이 앵커 집합을 기준으로 객체의 위치와 크기를 예측합니다</a:t>
            </a:r>
            <a:r>
              <a:rPr lang="en-US" altLang="ko-KR" dirty="0"/>
              <a:t>. </a:t>
            </a:r>
            <a:r>
              <a:rPr lang="ko-KR" altLang="en-US" dirty="0"/>
              <a:t>앵커는 일반적으로 이미지 위에 일정한 간격으로 배치되며</a:t>
            </a:r>
            <a:r>
              <a:rPr lang="en-US" altLang="ko-KR" dirty="0"/>
              <a:t>, </a:t>
            </a:r>
            <a:r>
              <a:rPr lang="ko-KR" altLang="en-US" dirty="0"/>
              <a:t>모델은 각 앵커에 대한 오프셋을 예측하여 이미지의 객체에 맞게 위치와 크기를 조정합니다</a:t>
            </a:r>
            <a:r>
              <a:rPr lang="en-US" altLang="ko-KR" dirty="0"/>
              <a:t>. </a:t>
            </a:r>
            <a:r>
              <a:rPr lang="ko-KR" altLang="en-US" dirty="0"/>
              <a:t>앵커는 모델이 다양한 크기와 종횡비의 개체를 처리하는 데 도움이 됩니다</a:t>
            </a:r>
            <a:r>
              <a:rPr lang="en-US" altLang="ko-KR" dirty="0"/>
              <a:t>.</a:t>
            </a:r>
          </a:p>
          <a:p>
            <a:endParaRPr lang="en-US" altLang="ko-KR" dirty="0"/>
          </a:p>
          <a:p>
            <a:r>
              <a:rPr lang="en-US" altLang="ko-KR" dirty="0"/>
              <a:t>Weighted box clustering : </a:t>
            </a:r>
            <a:r>
              <a:rPr lang="ko-KR" altLang="en-US" dirty="0"/>
              <a:t>가중치 상자 클러스터링은 동일한 객체를 나타내는 경계 상자를 그룹화하는 데 사용되는 기술입니다</a:t>
            </a:r>
            <a:r>
              <a:rPr lang="en-US" altLang="ko-KR" dirty="0"/>
              <a:t>. </a:t>
            </a:r>
            <a:r>
              <a:rPr lang="ko-KR" altLang="en-US" dirty="0"/>
              <a:t>객체 감지에서는 이미지에서 동일한 객체에 대해 여러 개의 경계 상자가 예측될 수 있습니다</a:t>
            </a:r>
            <a:r>
              <a:rPr lang="en-US" altLang="ko-KR" dirty="0"/>
              <a:t>. </a:t>
            </a:r>
            <a:r>
              <a:rPr lang="ko-KR" altLang="en-US" dirty="0"/>
              <a:t>가중치 상자 클러스터링은 상자 좌표의 가중치 평균을 그룹의 중심으로 사용하여 유사성에 따라 이러한 경계 상자를 그룹화하는 것을 포함합니다</a:t>
            </a:r>
            <a:r>
              <a:rPr lang="en-US" altLang="ko-KR" dirty="0"/>
              <a:t>. </a:t>
            </a:r>
            <a:r>
              <a:rPr lang="ko-KR" altLang="en-US" dirty="0"/>
              <a:t>가중치는 예측된 상자의 신뢰도에 따라 결정되며</a:t>
            </a:r>
            <a:r>
              <a:rPr lang="en-US" altLang="ko-KR" dirty="0"/>
              <a:t>, </a:t>
            </a:r>
            <a:r>
              <a:rPr lang="ko-KR" altLang="en-US" dirty="0"/>
              <a:t>신뢰도가 높은 상자는 중심 계산에서 더 높은 가중치를 갖습니다</a:t>
            </a:r>
            <a:r>
              <a:rPr lang="en-US" altLang="ko-KR" dirty="0"/>
              <a:t>. </a:t>
            </a:r>
            <a:r>
              <a:rPr lang="ko-KR" altLang="en-US" dirty="0"/>
              <a:t>이렇게 하면 중복 감지 횟수를 줄이고 객체 감지 모델의 정확도를 개선하는 데 도움이 됩니다</a:t>
            </a:r>
            <a:r>
              <a:rPr lang="en-US" altLang="ko-KR" dirty="0"/>
              <a:t>.</a:t>
            </a:r>
          </a:p>
          <a:p>
            <a:r>
              <a:rPr lang="ko-KR" altLang="en-US" dirty="0"/>
              <a:t>동일한 객체를 나타내는 박스끼리 뭉치는 작업</a:t>
            </a:r>
            <a:r>
              <a:rPr lang="en-US" altLang="ko-KR" dirty="0"/>
              <a:t>. </a:t>
            </a:r>
            <a:r>
              <a:rPr lang="ko-KR" altLang="en-US" dirty="0"/>
              <a:t>이때 </a:t>
            </a:r>
            <a:r>
              <a:rPr lang="en-US" altLang="ko-KR" dirty="0"/>
              <a:t>confidence </a:t>
            </a:r>
            <a:r>
              <a:rPr lang="ko-KR" altLang="en-US" dirty="0"/>
              <a:t>가 높은 </a:t>
            </a:r>
            <a:r>
              <a:rPr lang="en-US" altLang="ko-KR" dirty="0"/>
              <a:t>box </a:t>
            </a:r>
            <a:r>
              <a:rPr lang="ko-KR" altLang="en-US" dirty="0"/>
              <a:t>일수록 높은 가중치를 갖는다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3</a:t>
            </a:fld>
            <a:endParaRPr lang="ko-KR" altLang="en-US"/>
          </a:p>
        </p:txBody>
      </p:sp>
    </p:spTree>
    <p:extLst>
      <p:ext uri="{BB962C8B-B14F-4D97-AF65-F5344CB8AC3E}">
        <p14:creationId xmlns:p14="http://schemas.microsoft.com/office/powerpoint/2010/main" val="870590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Hard</a:t>
            </a:r>
            <a:r>
              <a:rPr lang="ko-KR" altLang="en-US" dirty="0"/>
              <a:t> </a:t>
            </a:r>
            <a:r>
              <a:rPr lang="en-US" altLang="ko-KR" dirty="0"/>
              <a:t>negative</a:t>
            </a:r>
            <a:r>
              <a:rPr lang="ko-KR" altLang="en-US" dirty="0"/>
              <a:t> </a:t>
            </a:r>
            <a:r>
              <a:rPr lang="en-US" altLang="ko-KR" dirty="0"/>
              <a:t>mining</a:t>
            </a:r>
            <a:r>
              <a:rPr lang="ko-KR" altLang="en-US" dirty="0"/>
              <a:t> </a:t>
            </a:r>
            <a:r>
              <a:rPr lang="en-US" altLang="ko-KR" dirty="0"/>
              <a:t>: </a:t>
            </a:r>
            <a:r>
              <a:rPr lang="ko-KR" altLang="en-US" dirty="0"/>
              <a:t>객체 감지 모델의 성능을 개선하는 데 사용되는 기법입니다</a:t>
            </a:r>
            <a:r>
              <a:rPr lang="en-US" altLang="ko-KR" dirty="0"/>
              <a:t>. </a:t>
            </a:r>
            <a:r>
              <a:rPr lang="ko-KR" altLang="en-US" dirty="0"/>
              <a:t>객체 감지에서는 이미지에서 객체를 식별하고 그 주위에 경계 상자를 그리는 것이 목표입니다</a:t>
            </a:r>
            <a:r>
              <a:rPr lang="en-US" altLang="ko-KR" dirty="0"/>
              <a:t>. </a:t>
            </a:r>
            <a:r>
              <a:rPr lang="ko-KR" altLang="en-US" dirty="0"/>
              <a:t>하드 네거티브 마이닝은 모델이 네거티브 샘플</a:t>
            </a:r>
            <a:r>
              <a:rPr lang="en-US" altLang="ko-KR" dirty="0"/>
              <a:t>(</a:t>
            </a:r>
            <a:r>
              <a:rPr lang="ko-KR" altLang="en-US" dirty="0"/>
              <a:t>즉</a:t>
            </a:r>
            <a:r>
              <a:rPr lang="en-US" altLang="ko-KR" dirty="0"/>
              <a:t>, </a:t>
            </a:r>
            <a:r>
              <a:rPr lang="ko-KR" altLang="en-US" dirty="0"/>
              <a:t>관심 객체가 포함되지 않은 이미지의 영역</a:t>
            </a:r>
            <a:r>
              <a:rPr lang="en-US" altLang="ko-KR" dirty="0"/>
              <a:t>)</a:t>
            </a:r>
            <a:r>
              <a:rPr lang="ko-KR" altLang="en-US" dirty="0"/>
              <a:t>을 포지티브 샘플</a:t>
            </a:r>
            <a:r>
              <a:rPr lang="en-US" altLang="ko-KR" dirty="0"/>
              <a:t>(</a:t>
            </a:r>
            <a:r>
              <a:rPr lang="ko-KR" altLang="en-US" dirty="0"/>
              <a:t>즉</a:t>
            </a:r>
            <a:r>
              <a:rPr lang="en-US" altLang="ko-KR" dirty="0"/>
              <a:t>, </a:t>
            </a:r>
            <a:r>
              <a:rPr lang="ko-KR" altLang="en-US" dirty="0"/>
              <a:t>관심 객체가 포함된 이미지의 영역</a:t>
            </a:r>
            <a:r>
              <a:rPr lang="en-US" altLang="ko-KR" dirty="0"/>
              <a:t>)</a:t>
            </a:r>
            <a:r>
              <a:rPr lang="ko-KR" altLang="en-US" dirty="0"/>
              <a:t>로 잘못 분류하는 예를 식별하는 것을 포함합니다</a:t>
            </a:r>
            <a:r>
              <a:rPr lang="en-US" altLang="ko-KR" dirty="0"/>
              <a:t>. </a:t>
            </a:r>
            <a:r>
              <a:rPr lang="ko-KR" altLang="en-US" dirty="0"/>
              <a:t>그런 다음 이러한 </a:t>
            </a:r>
            <a:r>
              <a:rPr lang="ko-KR" altLang="en-US" dirty="0" err="1"/>
              <a:t>오분류가</a:t>
            </a:r>
            <a:r>
              <a:rPr lang="ko-KR" altLang="en-US" dirty="0"/>
              <a:t> 훈련 세트에 추가되어 모델이 양성 샘플과 음성 샘플을 더 잘 구분하는 방법을 학습하는 데 도움이 됩니다</a:t>
            </a:r>
            <a:r>
              <a:rPr lang="en-US" altLang="ko-KR" dirty="0"/>
              <a:t>. False positive </a:t>
            </a:r>
            <a:r>
              <a:rPr lang="ko-KR" altLang="en-US" dirty="0"/>
              <a:t>를 </a:t>
            </a:r>
            <a:r>
              <a:rPr lang="ko-KR" altLang="en-US" dirty="0" err="1"/>
              <a:t>재학습</a:t>
            </a:r>
            <a:r>
              <a:rPr lang="ko-KR" altLang="en-US" dirty="0"/>
              <a:t> 시켜서 </a:t>
            </a:r>
            <a:r>
              <a:rPr lang="en-US" altLang="ko-KR" dirty="0"/>
              <a:t>false positive </a:t>
            </a:r>
            <a:r>
              <a:rPr lang="ko-KR" altLang="en-US" dirty="0"/>
              <a:t>비율을 줄이는 방법</a:t>
            </a:r>
            <a:r>
              <a:rPr lang="en-US" altLang="ko-KR" dirty="0"/>
              <a:t>.</a:t>
            </a:r>
          </a:p>
          <a:p>
            <a:endParaRPr lang="en-US" altLang="ko-KR" dirty="0"/>
          </a:p>
          <a:p>
            <a:r>
              <a:rPr lang="en-US" altLang="ko-KR" dirty="0"/>
              <a:t>Anchors : </a:t>
            </a:r>
            <a:r>
              <a:rPr lang="ko-KR" altLang="en-US" dirty="0"/>
              <a:t>앵커는 이미지에서 객체의 위치와 크기를 예측하는 데 사용되는 다양한 크기와 종횡비의 사전 정의된 경계 상자입니다</a:t>
            </a:r>
            <a:r>
              <a:rPr lang="en-US" altLang="ko-KR" dirty="0"/>
              <a:t>. </a:t>
            </a:r>
            <a:r>
              <a:rPr lang="ko-KR" altLang="en-US" dirty="0"/>
              <a:t>객체 감지에서는 모델이 앵커 집합을 기준으로 객체의 위치와 크기를 예측합니다</a:t>
            </a:r>
            <a:r>
              <a:rPr lang="en-US" altLang="ko-KR" dirty="0"/>
              <a:t>. </a:t>
            </a:r>
            <a:r>
              <a:rPr lang="ko-KR" altLang="en-US" dirty="0"/>
              <a:t>앵커는 일반적으로 이미지 위에 일정한 간격으로 배치되며</a:t>
            </a:r>
            <a:r>
              <a:rPr lang="en-US" altLang="ko-KR" dirty="0"/>
              <a:t>, </a:t>
            </a:r>
            <a:r>
              <a:rPr lang="ko-KR" altLang="en-US" dirty="0"/>
              <a:t>모델은 각 앵커에 대한 오프셋을 예측하여 이미지의 객체에 맞게 위치와 크기를 조정합니다</a:t>
            </a:r>
            <a:r>
              <a:rPr lang="en-US" altLang="ko-KR" dirty="0"/>
              <a:t>. </a:t>
            </a:r>
            <a:r>
              <a:rPr lang="ko-KR" altLang="en-US" dirty="0"/>
              <a:t>앵커는 모델이 다양한 크기와 종횡비의 개체를 처리하는 데 도움이 됩니다</a:t>
            </a:r>
            <a:r>
              <a:rPr lang="en-US" altLang="ko-KR" dirty="0"/>
              <a:t>.</a:t>
            </a:r>
          </a:p>
          <a:p>
            <a:endParaRPr lang="en-US" altLang="ko-KR" dirty="0"/>
          </a:p>
          <a:p>
            <a:r>
              <a:rPr lang="en-US" altLang="ko-KR" dirty="0"/>
              <a:t>Weighted box clustering : </a:t>
            </a:r>
            <a:r>
              <a:rPr lang="ko-KR" altLang="en-US" dirty="0"/>
              <a:t>가중치 상자 클러스터링은 동일한 객체를 나타내는 경계 상자를 그룹화하는 데 사용되는 기술입니다</a:t>
            </a:r>
            <a:r>
              <a:rPr lang="en-US" altLang="ko-KR" dirty="0"/>
              <a:t>. </a:t>
            </a:r>
            <a:r>
              <a:rPr lang="ko-KR" altLang="en-US" dirty="0"/>
              <a:t>객체 감지에서는 이미지에서 동일한 객체에 대해 여러 개의 경계 상자가 예측될 수 있습니다</a:t>
            </a:r>
            <a:r>
              <a:rPr lang="en-US" altLang="ko-KR" dirty="0"/>
              <a:t>. </a:t>
            </a:r>
            <a:r>
              <a:rPr lang="ko-KR" altLang="en-US" dirty="0"/>
              <a:t>가중치 상자 클러스터링은 상자 좌표의 가중치 평균을 그룹의 중심으로 사용하여 유사성에 따라 이러한 경계 상자를 그룹화하는 것을 포함합니다</a:t>
            </a:r>
            <a:r>
              <a:rPr lang="en-US" altLang="ko-KR" dirty="0"/>
              <a:t>. </a:t>
            </a:r>
            <a:r>
              <a:rPr lang="ko-KR" altLang="en-US" dirty="0"/>
              <a:t>가중치는 예측된 상자의 신뢰도에 따라 결정되며</a:t>
            </a:r>
            <a:r>
              <a:rPr lang="en-US" altLang="ko-KR" dirty="0"/>
              <a:t>, </a:t>
            </a:r>
            <a:r>
              <a:rPr lang="ko-KR" altLang="en-US" dirty="0"/>
              <a:t>신뢰도가 높은 상자는 중심 계산에서 더 높은 가중치를 갖습니다</a:t>
            </a:r>
            <a:r>
              <a:rPr lang="en-US" altLang="ko-KR" dirty="0"/>
              <a:t>. </a:t>
            </a:r>
            <a:r>
              <a:rPr lang="ko-KR" altLang="en-US" dirty="0"/>
              <a:t>이렇게 하면 중복 감지 횟수를 줄이고 객체 감지 모델의 정확도를 개선하는 데 도움이 됩니다</a:t>
            </a:r>
            <a:r>
              <a:rPr lang="en-US" altLang="ko-KR" dirty="0"/>
              <a:t>.</a:t>
            </a:r>
          </a:p>
          <a:p>
            <a:r>
              <a:rPr lang="ko-KR" altLang="en-US" dirty="0"/>
              <a:t>동일한 객체를 나타내는 박스끼리 뭉치는 작업</a:t>
            </a:r>
            <a:r>
              <a:rPr lang="en-US" altLang="ko-KR" dirty="0"/>
              <a:t>. </a:t>
            </a:r>
            <a:r>
              <a:rPr lang="ko-KR" altLang="en-US" dirty="0"/>
              <a:t>이때 </a:t>
            </a:r>
            <a:r>
              <a:rPr lang="en-US" altLang="ko-KR" dirty="0"/>
              <a:t>confidence </a:t>
            </a:r>
            <a:r>
              <a:rPr lang="ko-KR" altLang="en-US" dirty="0"/>
              <a:t>가 높은 </a:t>
            </a:r>
            <a:r>
              <a:rPr lang="en-US" altLang="ko-KR" dirty="0"/>
              <a:t>box </a:t>
            </a:r>
            <a:r>
              <a:rPr lang="ko-KR" altLang="en-US" dirty="0"/>
              <a:t>일수록 높은 가중치를 갖는다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12</a:t>
            </a:fld>
            <a:endParaRPr lang="ko-KR" altLang="en-US"/>
          </a:p>
        </p:txBody>
      </p:sp>
    </p:spTree>
    <p:extLst>
      <p:ext uri="{BB962C8B-B14F-4D97-AF65-F5344CB8AC3E}">
        <p14:creationId xmlns:p14="http://schemas.microsoft.com/office/powerpoint/2010/main" val="2674145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Hard</a:t>
            </a:r>
            <a:r>
              <a:rPr lang="ko-KR" altLang="en-US" dirty="0"/>
              <a:t> </a:t>
            </a:r>
            <a:r>
              <a:rPr lang="en-US" altLang="ko-KR" dirty="0"/>
              <a:t>negative</a:t>
            </a:r>
            <a:r>
              <a:rPr lang="ko-KR" altLang="en-US" dirty="0"/>
              <a:t> </a:t>
            </a:r>
            <a:r>
              <a:rPr lang="en-US" altLang="ko-KR" dirty="0"/>
              <a:t>mining</a:t>
            </a:r>
            <a:r>
              <a:rPr lang="ko-KR" altLang="en-US" dirty="0"/>
              <a:t> </a:t>
            </a:r>
            <a:r>
              <a:rPr lang="en-US" altLang="ko-KR" dirty="0"/>
              <a:t>: </a:t>
            </a:r>
            <a:r>
              <a:rPr lang="ko-KR" altLang="en-US" dirty="0"/>
              <a:t>객체 감지 모델의 성능을 개선하는 데 사용되는 기법입니다</a:t>
            </a:r>
            <a:r>
              <a:rPr lang="en-US" altLang="ko-KR" dirty="0"/>
              <a:t>. </a:t>
            </a:r>
            <a:r>
              <a:rPr lang="ko-KR" altLang="en-US" dirty="0"/>
              <a:t>객체 감지에서는 이미지에서 객체를 식별하고 그 주위에 경계 상자를 그리는 것이 목표입니다</a:t>
            </a:r>
            <a:r>
              <a:rPr lang="en-US" altLang="ko-KR" dirty="0"/>
              <a:t>. </a:t>
            </a:r>
            <a:r>
              <a:rPr lang="ko-KR" altLang="en-US" dirty="0"/>
              <a:t>하드 네거티브 마이닝은 모델이 네거티브 샘플</a:t>
            </a:r>
            <a:r>
              <a:rPr lang="en-US" altLang="ko-KR" dirty="0"/>
              <a:t>(</a:t>
            </a:r>
            <a:r>
              <a:rPr lang="ko-KR" altLang="en-US" dirty="0"/>
              <a:t>즉</a:t>
            </a:r>
            <a:r>
              <a:rPr lang="en-US" altLang="ko-KR" dirty="0"/>
              <a:t>, </a:t>
            </a:r>
            <a:r>
              <a:rPr lang="ko-KR" altLang="en-US" dirty="0"/>
              <a:t>관심 객체가 포함되지 않은 이미지의 영역</a:t>
            </a:r>
            <a:r>
              <a:rPr lang="en-US" altLang="ko-KR" dirty="0"/>
              <a:t>)</a:t>
            </a:r>
            <a:r>
              <a:rPr lang="ko-KR" altLang="en-US" dirty="0"/>
              <a:t>을 포지티브 샘플</a:t>
            </a:r>
            <a:r>
              <a:rPr lang="en-US" altLang="ko-KR" dirty="0"/>
              <a:t>(</a:t>
            </a:r>
            <a:r>
              <a:rPr lang="ko-KR" altLang="en-US" dirty="0"/>
              <a:t>즉</a:t>
            </a:r>
            <a:r>
              <a:rPr lang="en-US" altLang="ko-KR" dirty="0"/>
              <a:t>, </a:t>
            </a:r>
            <a:r>
              <a:rPr lang="ko-KR" altLang="en-US" dirty="0"/>
              <a:t>관심 객체가 포함된 이미지의 영역</a:t>
            </a:r>
            <a:r>
              <a:rPr lang="en-US" altLang="ko-KR" dirty="0"/>
              <a:t>)</a:t>
            </a:r>
            <a:r>
              <a:rPr lang="ko-KR" altLang="en-US" dirty="0"/>
              <a:t>로 잘못 분류하는 예를 식별하는 것을 포함합니다</a:t>
            </a:r>
            <a:r>
              <a:rPr lang="en-US" altLang="ko-KR" dirty="0"/>
              <a:t>. </a:t>
            </a:r>
            <a:r>
              <a:rPr lang="ko-KR" altLang="en-US" dirty="0"/>
              <a:t>그런 다음 이러한 </a:t>
            </a:r>
            <a:r>
              <a:rPr lang="ko-KR" altLang="en-US" dirty="0" err="1"/>
              <a:t>오분류가</a:t>
            </a:r>
            <a:r>
              <a:rPr lang="ko-KR" altLang="en-US" dirty="0"/>
              <a:t> 훈련 세트에 추가되어 모델이 양성 샘플과 음성 샘플을 더 잘 구분하는 방법을 학습하는 데 도움이 됩니다</a:t>
            </a:r>
            <a:r>
              <a:rPr lang="en-US" altLang="ko-KR" dirty="0"/>
              <a:t>. False positive </a:t>
            </a:r>
            <a:r>
              <a:rPr lang="ko-KR" altLang="en-US" dirty="0"/>
              <a:t>를 </a:t>
            </a:r>
            <a:r>
              <a:rPr lang="ko-KR" altLang="en-US" dirty="0" err="1"/>
              <a:t>재학습</a:t>
            </a:r>
            <a:r>
              <a:rPr lang="ko-KR" altLang="en-US" dirty="0"/>
              <a:t> 시켜서 </a:t>
            </a:r>
            <a:r>
              <a:rPr lang="en-US" altLang="ko-KR" dirty="0"/>
              <a:t>false positive </a:t>
            </a:r>
            <a:r>
              <a:rPr lang="ko-KR" altLang="en-US" dirty="0"/>
              <a:t>비율을 줄이는 방법</a:t>
            </a:r>
            <a:r>
              <a:rPr lang="en-US" altLang="ko-KR" dirty="0"/>
              <a:t>.</a:t>
            </a:r>
          </a:p>
          <a:p>
            <a:endParaRPr lang="en-US" altLang="ko-KR" dirty="0"/>
          </a:p>
          <a:p>
            <a:r>
              <a:rPr lang="en-US" altLang="ko-KR" dirty="0"/>
              <a:t>Anchors : </a:t>
            </a:r>
            <a:r>
              <a:rPr lang="ko-KR" altLang="en-US" dirty="0"/>
              <a:t>앵커는 이미지에서 객체의 위치와 크기를 예측하는 데 사용되는 다양한 크기와 종횡비의 사전 정의된 경계 상자입니다</a:t>
            </a:r>
            <a:r>
              <a:rPr lang="en-US" altLang="ko-KR" dirty="0"/>
              <a:t>. </a:t>
            </a:r>
            <a:r>
              <a:rPr lang="ko-KR" altLang="en-US" dirty="0"/>
              <a:t>객체 감지에서는 모델이 앵커 집합을 기준으로 객체의 위치와 크기를 예측합니다</a:t>
            </a:r>
            <a:r>
              <a:rPr lang="en-US" altLang="ko-KR" dirty="0"/>
              <a:t>. </a:t>
            </a:r>
            <a:r>
              <a:rPr lang="ko-KR" altLang="en-US" dirty="0"/>
              <a:t>앵커는 일반적으로 이미지 위에 일정한 간격으로 배치되며</a:t>
            </a:r>
            <a:r>
              <a:rPr lang="en-US" altLang="ko-KR" dirty="0"/>
              <a:t>, </a:t>
            </a:r>
            <a:r>
              <a:rPr lang="ko-KR" altLang="en-US" dirty="0"/>
              <a:t>모델은 각 앵커에 대한 오프셋을 예측하여 이미지의 객체에 맞게 위치와 크기를 조정합니다</a:t>
            </a:r>
            <a:r>
              <a:rPr lang="en-US" altLang="ko-KR" dirty="0"/>
              <a:t>. </a:t>
            </a:r>
            <a:r>
              <a:rPr lang="ko-KR" altLang="en-US" dirty="0"/>
              <a:t>앵커는 모델이 다양한 크기와 종횡비의 개체를 처리하는 데 도움이 됩니다</a:t>
            </a:r>
            <a:r>
              <a:rPr lang="en-US" altLang="ko-KR" dirty="0"/>
              <a:t>.</a:t>
            </a:r>
          </a:p>
          <a:p>
            <a:endParaRPr lang="en-US" altLang="ko-KR" dirty="0"/>
          </a:p>
          <a:p>
            <a:r>
              <a:rPr lang="en-US" altLang="ko-KR" dirty="0"/>
              <a:t>Weighted box clustering : </a:t>
            </a:r>
            <a:r>
              <a:rPr lang="ko-KR" altLang="en-US" dirty="0"/>
              <a:t>가중치 상자 클러스터링은 동일한 객체를 나타내는 경계 상자를 그룹화하는 데 사용되는 기술입니다</a:t>
            </a:r>
            <a:r>
              <a:rPr lang="en-US" altLang="ko-KR" dirty="0"/>
              <a:t>. </a:t>
            </a:r>
            <a:r>
              <a:rPr lang="ko-KR" altLang="en-US" dirty="0"/>
              <a:t>객체 감지에서는 이미지에서 동일한 객체에 대해 여러 개의 경계 상자가 예측될 수 있습니다</a:t>
            </a:r>
            <a:r>
              <a:rPr lang="en-US" altLang="ko-KR" dirty="0"/>
              <a:t>. </a:t>
            </a:r>
            <a:r>
              <a:rPr lang="ko-KR" altLang="en-US" dirty="0"/>
              <a:t>가중치 상자 클러스터링은 상자 좌표의 가중치 평균을 그룹의 중심으로 사용하여 유사성에 따라 이러한 경계 상자를 그룹화하는 것을 포함합니다</a:t>
            </a:r>
            <a:r>
              <a:rPr lang="en-US" altLang="ko-KR" dirty="0"/>
              <a:t>. </a:t>
            </a:r>
            <a:r>
              <a:rPr lang="ko-KR" altLang="en-US" dirty="0"/>
              <a:t>가중치는 예측된 상자의 신뢰도에 따라 결정되며</a:t>
            </a:r>
            <a:r>
              <a:rPr lang="en-US" altLang="ko-KR" dirty="0"/>
              <a:t>, </a:t>
            </a:r>
            <a:r>
              <a:rPr lang="ko-KR" altLang="en-US" dirty="0"/>
              <a:t>신뢰도가 높은 상자는 중심 계산에서 더 높은 가중치를 갖습니다</a:t>
            </a:r>
            <a:r>
              <a:rPr lang="en-US" altLang="ko-KR" dirty="0"/>
              <a:t>. </a:t>
            </a:r>
            <a:r>
              <a:rPr lang="ko-KR" altLang="en-US" dirty="0"/>
              <a:t>이렇게 하면 중복 감지 횟수를 줄이고 객체 감지 모델의 정확도를 개선하는 데 도움이 됩니다</a:t>
            </a:r>
            <a:r>
              <a:rPr lang="en-US" altLang="ko-KR" dirty="0"/>
              <a:t>.</a:t>
            </a:r>
          </a:p>
          <a:p>
            <a:r>
              <a:rPr lang="ko-KR" altLang="en-US" dirty="0"/>
              <a:t>동일한 객체를 나타내는 박스끼리 뭉치는 작업</a:t>
            </a:r>
            <a:r>
              <a:rPr lang="en-US" altLang="ko-KR" dirty="0"/>
              <a:t>. </a:t>
            </a:r>
            <a:r>
              <a:rPr lang="ko-KR" altLang="en-US" dirty="0"/>
              <a:t>이때 </a:t>
            </a:r>
            <a:r>
              <a:rPr lang="en-US" altLang="ko-KR" dirty="0"/>
              <a:t>confidence </a:t>
            </a:r>
            <a:r>
              <a:rPr lang="ko-KR" altLang="en-US" dirty="0"/>
              <a:t>가 높은 </a:t>
            </a:r>
            <a:r>
              <a:rPr lang="en-US" altLang="ko-KR" dirty="0"/>
              <a:t>box </a:t>
            </a:r>
            <a:r>
              <a:rPr lang="ko-KR" altLang="en-US" dirty="0"/>
              <a:t>일수록 높은 가중치를 갖는다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13</a:t>
            </a:fld>
            <a:endParaRPr lang="ko-KR" altLang="en-US"/>
          </a:p>
        </p:txBody>
      </p:sp>
    </p:spTree>
    <p:extLst>
      <p:ext uri="{BB962C8B-B14F-4D97-AF65-F5344CB8AC3E}">
        <p14:creationId xmlns:p14="http://schemas.microsoft.com/office/powerpoint/2010/main" val="3409020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b="0" i="0" dirty="0">
                <a:solidFill>
                  <a:srgbClr val="292C32"/>
                </a:solidFill>
                <a:effectLst/>
                <a:latin typeface="Open Sans" panose="020B0604020202020204" pitchFamily="34" charset="0"/>
              </a:rPr>
              <a:t>적응형 훈련 샘플 선택</a:t>
            </a:r>
            <a:r>
              <a:rPr lang="en-US" altLang="ko-KR" b="0" i="0" dirty="0">
                <a:solidFill>
                  <a:srgbClr val="292C32"/>
                </a:solidFill>
                <a:effectLst/>
                <a:latin typeface="Open Sans" panose="020B0604020202020204" pitchFamily="34" charset="0"/>
              </a:rPr>
              <a:t>(ATSS)</a:t>
            </a:r>
            <a:r>
              <a:rPr lang="ko-KR" altLang="en-US" b="0" i="0" dirty="0">
                <a:solidFill>
                  <a:srgbClr val="292C32"/>
                </a:solidFill>
                <a:effectLst/>
                <a:latin typeface="Open Sans" panose="020B0604020202020204" pitchFamily="34" charset="0"/>
              </a:rPr>
              <a:t>은 객체 감지 모델에서 앵커 박스와 기준선 박스를 일치시키는 정확도를 개선하기 위해 사용되는 방법입니다</a:t>
            </a:r>
            <a:r>
              <a:rPr lang="en-US" altLang="ko-KR" b="0" i="0" dirty="0">
                <a:solidFill>
                  <a:srgbClr val="292C32"/>
                </a:solidFill>
                <a:effectLst/>
                <a:latin typeface="Open Sans" panose="020B0604020202020204" pitchFamily="34" charset="0"/>
              </a:rPr>
              <a:t>. </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14</a:t>
            </a:fld>
            <a:endParaRPr lang="ko-KR" altLang="en-US"/>
          </a:p>
        </p:txBody>
      </p:sp>
    </p:spTree>
    <p:extLst>
      <p:ext uri="{BB962C8B-B14F-4D97-AF65-F5344CB8AC3E}">
        <p14:creationId xmlns:p14="http://schemas.microsoft.com/office/powerpoint/2010/main" val="3553624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b="0" i="0" dirty="0">
                <a:solidFill>
                  <a:srgbClr val="292C32"/>
                </a:solidFill>
                <a:effectLst/>
                <a:latin typeface="Open Sans" panose="020B0604020202020204" pitchFamily="34" charset="0"/>
              </a:rPr>
              <a:t>적응형 훈련 샘플 선택</a:t>
            </a:r>
            <a:r>
              <a:rPr lang="en-US" altLang="ko-KR" b="0" i="0" dirty="0">
                <a:solidFill>
                  <a:srgbClr val="292C32"/>
                </a:solidFill>
                <a:effectLst/>
                <a:latin typeface="Open Sans" panose="020B0604020202020204" pitchFamily="34" charset="0"/>
              </a:rPr>
              <a:t>(ATSS)</a:t>
            </a:r>
            <a:r>
              <a:rPr lang="ko-KR" altLang="en-US" b="0" i="0" dirty="0">
                <a:solidFill>
                  <a:srgbClr val="292C32"/>
                </a:solidFill>
                <a:effectLst/>
                <a:latin typeface="Open Sans" panose="020B0604020202020204" pitchFamily="34" charset="0"/>
              </a:rPr>
              <a:t>은 객체 감지 모델에서 앵커 박스와 기준선 박스를 일치시키는 정확도를 개선하기 위해 사용되는 방법입니다</a:t>
            </a:r>
            <a:r>
              <a:rPr lang="en-US" altLang="ko-KR" b="0" i="0" dirty="0">
                <a:solidFill>
                  <a:srgbClr val="292C32"/>
                </a:solidFill>
                <a:effectLst/>
                <a:latin typeface="Open Sans" panose="020B0604020202020204" pitchFamily="34" charset="0"/>
              </a:rPr>
              <a:t>. </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15</a:t>
            </a:fld>
            <a:endParaRPr lang="ko-KR" altLang="en-US"/>
          </a:p>
        </p:txBody>
      </p:sp>
    </p:spTree>
    <p:extLst>
      <p:ext uri="{BB962C8B-B14F-4D97-AF65-F5344CB8AC3E}">
        <p14:creationId xmlns:p14="http://schemas.microsoft.com/office/powerpoint/2010/main" val="2410041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b="0" i="0" dirty="0">
                <a:solidFill>
                  <a:srgbClr val="292C32"/>
                </a:solidFill>
                <a:effectLst/>
                <a:latin typeface="Open Sans" panose="020B0604020202020204" pitchFamily="34" charset="0"/>
              </a:rPr>
              <a:t>적응형 훈련 샘플 선택</a:t>
            </a:r>
            <a:r>
              <a:rPr lang="en-US" altLang="ko-KR" b="0" i="0" dirty="0">
                <a:solidFill>
                  <a:srgbClr val="292C32"/>
                </a:solidFill>
                <a:effectLst/>
                <a:latin typeface="Open Sans" panose="020B0604020202020204" pitchFamily="34" charset="0"/>
              </a:rPr>
              <a:t>(ATSS)</a:t>
            </a:r>
            <a:r>
              <a:rPr lang="ko-KR" altLang="en-US" b="0" i="0" dirty="0">
                <a:solidFill>
                  <a:srgbClr val="292C32"/>
                </a:solidFill>
                <a:effectLst/>
                <a:latin typeface="Open Sans" panose="020B0604020202020204" pitchFamily="34" charset="0"/>
              </a:rPr>
              <a:t>은 객체 감지 모델에서 앵커 박스와 기준선 박스를 일치시키는 정확도를 개선하기 위해 사용되는 방법입니다</a:t>
            </a:r>
            <a:r>
              <a:rPr lang="en-US" altLang="ko-KR" b="0" i="0" dirty="0">
                <a:solidFill>
                  <a:srgbClr val="292C32"/>
                </a:solidFill>
                <a:effectLst/>
                <a:latin typeface="Open Sans" panose="020B0604020202020204" pitchFamily="34" charset="0"/>
              </a:rPr>
              <a:t>. </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16</a:t>
            </a:fld>
            <a:endParaRPr lang="ko-KR" altLang="en-US"/>
          </a:p>
        </p:txBody>
      </p:sp>
    </p:spTree>
    <p:extLst>
      <p:ext uri="{BB962C8B-B14F-4D97-AF65-F5344CB8AC3E}">
        <p14:creationId xmlns:p14="http://schemas.microsoft.com/office/powerpoint/2010/main" val="2497971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b="0" i="0" dirty="0">
                <a:solidFill>
                  <a:srgbClr val="292C32"/>
                </a:solidFill>
                <a:effectLst/>
                <a:latin typeface="Open Sans" panose="020B0604020202020204" pitchFamily="34" charset="0"/>
              </a:rPr>
              <a:t>적응형 훈련 샘플 선택</a:t>
            </a:r>
            <a:r>
              <a:rPr lang="en-US" altLang="ko-KR" b="0" i="0" dirty="0">
                <a:solidFill>
                  <a:srgbClr val="292C32"/>
                </a:solidFill>
                <a:effectLst/>
                <a:latin typeface="Open Sans" panose="020B0604020202020204" pitchFamily="34" charset="0"/>
              </a:rPr>
              <a:t>(ATSS)</a:t>
            </a:r>
            <a:r>
              <a:rPr lang="ko-KR" altLang="en-US" b="0" i="0" dirty="0">
                <a:solidFill>
                  <a:srgbClr val="292C32"/>
                </a:solidFill>
                <a:effectLst/>
                <a:latin typeface="Open Sans" panose="020B0604020202020204" pitchFamily="34" charset="0"/>
              </a:rPr>
              <a:t>은 객체 감지 모델에서 앵커 박스와 기준선 박스를 일치시키는 정확도를 개선하기 위해 사용되는 방법입니다</a:t>
            </a:r>
            <a:r>
              <a:rPr lang="en-US" altLang="ko-KR" b="0" i="0" dirty="0">
                <a:solidFill>
                  <a:srgbClr val="292C32"/>
                </a:solidFill>
                <a:effectLst/>
                <a:latin typeface="Open Sans" panose="020B0604020202020204" pitchFamily="34" charset="0"/>
              </a:rPr>
              <a:t>. </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17</a:t>
            </a:fld>
            <a:endParaRPr lang="ko-KR" altLang="en-US"/>
          </a:p>
        </p:txBody>
      </p:sp>
    </p:spTree>
    <p:extLst>
      <p:ext uri="{BB962C8B-B14F-4D97-AF65-F5344CB8AC3E}">
        <p14:creationId xmlns:p14="http://schemas.microsoft.com/office/powerpoint/2010/main" val="1857851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b="0" i="0" dirty="0">
                <a:solidFill>
                  <a:srgbClr val="292C32"/>
                </a:solidFill>
                <a:effectLst/>
                <a:latin typeface="Open Sans" panose="020B0604020202020204" pitchFamily="34" charset="0"/>
              </a:rPr>
              <a:t>적응형 훈련 샘플 선택</a:t>
            </a:r>
            <a:r>
              <a:rPr lang="en-US" altLang="ko-KR" b="0" i="0" dirty="0">
                <a:solidFill>
                  <a:srgbClr val="292C32"/>
                </a:solidFill>
                <a:effectLst/>
                <a:latin typeface="Open Sans" panose="020B0604020202020204" pitchFamily="34" charset="0"/>
              </a:rPr>
              <a:t>(ATSS)</a:t>
            </a:r>
            <a:r>
              <a:rPr lang="ko-KR" altLang="en-US" b="0" i="0" dirty="0">
                <a:solidFill>
                  <a:srgbClr val="292C32"/>
                </a:solidFill>
                <a:effectLst/>
                <a:latin typeface="Open Sans" panose="020B0604020202020204" pitchFamily="34" charset="0"/>
              </a:rPr>
              <a:t>은 객체 감지 모델에서 앵커 박스와 기준선 박스를 일치시키는 정확도를 개선하기 위해 사용되는 방법입니다</a:t>
            </a:r>
            <a:r>
              <a:rPr lang="en-US" altLang="ko-KR" b="0" i="0" dirty="0">
                <a:solidFill>
                  <a:srgbClr val="292C32"/>
                </a:solidFill>
                <a:effectLst/>
                <a:latin typeface="Open Sans" panose="020B0604020202020204" pitchFamily="34" charset="0"/>
              </a:rPr>
              <a:t>. </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18</a:t>
            </a:fld>
            <a:endParaRPr lang="ko-KR" altLang="en-US"/>
          </a:p>
        </p:txBody>
      </p:sp>
    </p:spTree>
    <p:extLst>
      <p:ext uri="{BB962C8B-B14F-4D97-AF65-F5344CB8AC3E}">
        <p14:creationId xmlns:p14="http://schemas.microsoft.com/office/powerpoint/2010/main" val="132923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Hard</a:t>
            </a:r>
            <a:r>
              <a:rPr lang="ko-KR" altLang="en-US" dirty="0"/>
              <a:t> </a:t>
            </a:r>
            <a:r>
              <a:rPr lang="en-US" altLang="ko-KR" dirty="0"/>
              <a:t>negative</a:t>
            </a:r>
            <a:r>
              <a:rPr lang="ko-KR" altLang="en-US" dirty="0"/>
              <a:t> </a:t>
            </a:r>
            <a:r>
              <a:rPr lang="en-US" altLang="ko-KR" dirty="0"/>
              <a:t>mining</a:t>
            </a:r>
            <a:r>
              <a:rPr lang="ko-KR" altLang="en-US" dirty="0"/>
              <a:t> </a:t>
            </a:r>
            <a:r>
              <a:rPr lang="en-US" altLang="ko-KR" dirty="0"/>
              <a:t>: </a:t>
            </a:r>
            <a:r>
              <a:rPr lang="ko-KR" altLang="en-US" dirty="0"/>
              <a:t>객체 감지 모델의 성능을 개선하는 데 사용되는 기법입니다</a:t>
            </a:r>
            <a:r>
              <a:rPr lang="en-US" altLang="ko-KR" dirty="0"/>
              <a:t>. </a:t>
            </a:r>
            <a:r>
              <a:rPr lang="ko-KR" altLang="en-US" dirty="0"/>
              <a:t>객체 감지에서는 이미지에서 객체를 식별하고 그 주위에 경계 상자를 그리는 것이 목표입니다</a:t>
            </a:r>
            <a:r>
              <a:rPr lang="en-US" altLang="ko-KR" dirty="0"/>
              <a:t>. </a:t>
            </a:r>
            <a:r>
              <a:rPr lang="ko-KR" altLang="en-US" dirty="0"/>
              <a:t>하드 네거티브 마이닝은 모델이 네거티브 샘플</a:t>
            </a:r>
            <a:r>
              <a:rPr lang="en-US" altLang="ko-KR" dirty="0"/>
              <a:t>(</a:t>
            </a:r>
            <a:r>
              <a:rPr lang="ko-KR" altLang="en-US" dirty="0"/>
              <a:t>즉</a:t>
            </a:r>
            <a:r>
              <a:rPr lang="en-US" altLang="ko-KR" dirty="0"/>
              <a:t>, </a:t>
            </a:r>
            <a:r>
              <a:rPr lang="ko-KR" altLang="en-US" dirty="0"/>
              <a:t>관심 객체가 포함되지 않은 이미지의 영역</a:t>
            </a:r>
            <a:r>
              <a:rPr lang="en-US" altLang="ko-KR" dirty="0"/>
              <a:t>)</a:t>
            </a:r>
            <a:r>
              <a:rPr lang="ko-KR" altLang="en-US" dirty="0"/>
              <a:t>을 포지티브 샘플</a:t>
            </a:r>
            <a:r>
              <a:rPr lang="en-US" altLang="ko-KR" dirty="0"/>
              <a:t>(</a:t>
            </a:r>
            <a:r>
              <a:rPr lang="ko-KR" altLang="en-US" dirty="0"/>
              <a:t>즉</a:t>
            </a:r>
            <a:r>
              <a:rPr lang="en-US" altLang="ko-KR" dirty="0"/>
              <a:t>, </a:t>
            </a:r>
            <a:r>
              <a:rPr lang="ko-KR" altLang="en-US" dirty="0"/>
              <a:t>관심 객체가 포함된 이미지의 영역</a:t>
            </a:r>
            <a:r>
              <a:rPr lang="en-US" altLang="ko-KR" dirty="0"/>
              <a:t>)</a:t>
            </a:r>
            <a:r>
              <a:rPr lang="ko-KR" altLang="en-US" dirty="0"/>
              <a:t>로 잘못 분류하는 예를 식별하는 것을 포함합니다</a:t>
            </a:r>
            <a:r>
              <a:rPr lang="en-US" altLang="ko-KR" dirty="0"/>
              <a:t>. </a:t>
            </a:r>
            <a:r>
              <a:rPr lang="ko-KR" altLang="en-US" dirty="0"/>
              <a:t>그런 다음 이러한 </a:t>
            </a:r>
            <a:r>
              <a:rPr lang="ko-KR" altLang="en-US" dirty="0" err="1"/>
              <a:t>오분류가</a:t>
            </a:r>
            <a:r>
              <a:rPr lang="ko-KR" altLang="en-US" dirty="0"/>
              <a:t> 훈련 세트에 추가되어 모델이 양성 샘플과 음성 샘플을 더 잘 구분하는 방법을 학습하는 데 도움이 됩니다</a:t>
            </a:r>
            <a:r>
              <a:rPr lang="en-US" altLang="ko-KR" dirty="0"/>
              <a:t>. False positive </a:t>
            </a:r>
            <a:r>
              <a:rPr lang="ko-KR" altLang="en-US" dirty="0"/>
              <a:t>를 </a:t>
            </a:r>
            <a:r>
              <a:rPr lang="ko-KR" altLang="en-US" dirty="0" err="1"/>
              <a:t>재학습</a:t>
            </a:r>
            <a:r>
              <a:rPr lang="ko-KR" altLang="en-US" dirty="0"/>
              <a:t> 시켜서 </a:t>
            </a:r>
            <a:r>
              <a:rPr lang="en-US" altLang="ko-KR" dirty="0"/>
              <a:t>false positive </a:t>
            </a:r>
            <a:r>
              <a:rPr lang="ko-KR" altLang="en-US" dirty="0"/>
              <a:t>비율을 줄이는 방법</a:t>
            </a:r>
            <a:r>
              <a:rPr lang="en-US" altLang="ko-KR" dirty="0"/>
              <a:t>.</a:t>
            </a:r>
          </a:p>
          <a:p>
            <a:endParaRPr lang="en-US" altLang="ko-KR" dirty="0"/>
          </a:p>
          <a:p>
            <a:r>
              <a:rPr lang="en-US" altLang="ko-KR" dirty="0"/>
              <a:t>Anchors : </a:t>
            </a:r>
            <a:r>
              <a:rPr lang="ko-KR" altLang="en-US" dirty="0"/>
              <a:t>앵커는 이미지에서 객체의 위치와 크기를 예측하는 데 사용되는 다양한 크기와 종횡비의 사전 정의된 경계 상자입니다</a:t>
            </a:r>
            <a:r>
              <a:rPr lang="en-US" altLang="ko-KR" dirty="0"/>
              <a:t>. </a:t>
            </a:r>
            <a:r>
              <a:rPr lang="ko-KR" altLang="en-US" dirty="0"/>
              <a:t>객체 감지에서는 모델이 앵커 집합을 기준으로 객체의 위치와 크기를 예측합니다</a:t>
            </a:r>
            <a:r>
              <a:rPr lang="en-US" altLang="ko-KR" dirty="0"/>
              <a:t>. </a:t>
            </a:r>
            <a:r>
              <a:rPr lang="ko-KR" altLang="en-US" dirty="0"/>
              <a:t>앵커는 일반적으로 이미지 위에 일정한 간격으로 배치되며</a:t>
            </a:r>
            <a:r>
              <a:rPr lang="en-US" altLang="ko-KR" dirty="0"/>
              <a:t>, </a:t>
            </a:r>
            <a:r>
              <a:rPr lang="ko-KR" altLang="en-US" dirty="0"/>
              <a:t>모델은 각 앵커에 대한 오프셋을 예측하여 이미지의 객체에 맞게 위치와 크기를 조정합니다</a:t>
            </a:r>
            <a:r>
              <a:rPr lang="en-US" altLang="ko-KR" dirty="0"/>
              <a:t>. </a:t>
            </a:r>
            <a:r>
              <a:rPr lang="ko-KR" altLang="en-US" dirty="0"/>
              <a:t>앵커는 모델이 다양한 크기와 종횡비의 개체를 처리하는 데 도움이 됩니다</a:t>
            </a:r>
            <a:r>
              <a:rPr lang="en-US" altLang="ko-KR" dirty="0"/>
              <a:t>.</a:t>
            </a:r>
          </a:p>
          <a:p>
            <a:endParaRPr lang="en-US" altLang="ko-KR" dirty="0"/>
          </a:p>
          <a:p>
            <a:r>
              <a:rPr lang="en-US" altLang="ko-KR" dirty="0"/>
              <a:t>Weighted box clustering : </a:t>
            </a:r>
            <a:r>
              <a:rPr lang="ko-KR" altLang="en-US" dirty="0"/>
              <a:t>가중치 상자 클러스터링은 동일한 객체를 나타내는 경계 상자를 그룹화하는 데 사용되는 기술입니다</a:t>
            </a:r>
            <a:r>
              <a:rPr lang="en-US" altLang="ko-KR" dirty="0"/>
              <a:t>. </a:t>
            </a:r>
            <a:r>
              <a:rPr lang="ko-KR" altLang="en-US" dirty="0"/>
              <a:t>객체 감지에서는 이미지에서 동일한 객체에 대해 여러 개의 경계 상자가 예측될 수 있습니다</a:t>
            </a:r>
            <a:r>
              <a:rPr lang="en-US" altLang="ko-KR" dirty="0"/>
              <a:t>. </a:t>
            </a:r>
            <a:r>
              <a:rPr lang="ko-KR" altLang="en-US" dirty="0"/>
              <a:t>가중치 상자 클러스터링은 상자 좌표의 가중치 평균을 그룹의 중심으로 사용하여 유사성에 따라 이러한 경계 상자를 그룹화하는 것을 포함합니다</a:t>
            </a:r>
            <a:r>
              <a:rPr lang="en-US" altLang="ko-KR" dirty="0"/>
              <a:t>. </a:t>
            </a:r>
            <a:r>
              <a:rPr lang="ko-KR" altLang="en-US" dirty="0"/>
              <a:t>가중치는 예측된 상자의 신뢰도에 따라 결정되며</a:t>
            </a:r>
            <a:r>
              <a:rPr lang="en-US" altLang="ko-KR" dirty="0"/>
              <a:t>, </a:t>
            </a:r>
            <a:r>
              <a:rPr lang="ko-KR" altLang="en-US" dirty="0"/>
              <a:t>신뢰도가 높은 상자는 중심 계산에서 더 높은 가중치를 갖습니다</a:t>
            </a:r>
            <a:r>
              <a:rPr lang="en-US" altLang="ko-KR" dirty="0"/>
              <a:t>. </a:t>
            </a:r>
            <a:r>
              <a:rPr lang="ko-KR" altLang="en-US" dirty="0"/>
              <a:t>이렇게 하면 중복 감지 횟수를 줄이고 객체 감지 모델의 정확도를 개선하는 데 도움이 됩니다</a:t>
            </a:r>
            <a:r>
              <a:rPr lang="en-US" altLang="ko-KR" dirty="0"/>
              <a:t>.</a:t>
            </a:r>
          </a:p>
          <a:p>
            <a:r>
              <a:rPr lang="ko-KR" altLang="en-US" dirty="0"/>
              <a:t>동일한 객체를 나타내는 박스끼리 뭉치는 작업</a:t>
            </a:r>
            <a:r>
              <a:rPr lang="en-US" altLang="ko-KR" dirty="0"/>
              <a:t>. </a:t>
            </a:r>
            <a:r>
              <a:rPr lang="ko-KR" altLang="en-US" dirty="0"/>
              <a:t>이때 </a:t>
            </a:r>
            <a:r>
              <a:rPr lang="en-US" altLang="ko-KR" dirty="0"/>
              <a:t>confidence </a:t>
            </a:r>
            <a:r>
              <a:rPr lang="ko-KR" altLang="en-US" dirty="0"/>
              <a:t>가 높은 </a:t>
            </a:r>
            <a:r>
              <a:rPr lang="en-US" altLang="ko-KR" dirty="0"/>
              <a:t>box </a:t>
            </a:r>
            <a:r>
              <a:rPr lang="ko-KR" altLang="en-US" dirty="0"/>
              <a:t>일수록 높은 가중치를 갖는다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19</a:t>
            </a:fld>
            <a:endParaRPr lang="ko-KR" altLang="en-US"/>
          </a:p>
        </p:txBody>
      </p:sp>
    </p:spTree>
    <p:extLst>
      <p:ext uri="{BB962C8B-B14F-4D97-AF65-F5344CB8AC3E}">
        <p14:creationId xmlns:p14="http://schemas.microsoft.com/office/powerpoint/2010/main" val="670665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Hard</a:t>
            </a:r>
            <a:r>
              <a:rPr lang="ko-KR" altLang="en-US" dirty="0"/>
              <a:t> </a:t>
            </a:r>
            <a:r>
              <a:rPr lang="en-US" altLang="ko-KR" dirty="0"/>
              <a:t>negative</a:t>
            </a:r>
            <a:r>
              <a:rPr lang="ko-KR" altLang="en-US" dirty="0"/>
              <a:t> </a:t>
            </a:r>
            <a:r>
              <a:rPr lang="en-US" altLang="ko-KR" dirty="0"/>
              <a:t>mining</a:t>
            </a:r>
            <a:r>
              <a:rPr lang="ko-KR" altLang="en-US" dirty="0"/>
              <a:t> </a:t>
            </a:r>
            <a:r>
              <a:rPr lang="en-US" altLang="ko-KR" dirty="0"/>
              <a:t>: </a:t>
            </a:r>
            <a:r>
              <a:rPr lang="ko-KR" altLang="en-US" dirty="0"/>
              <a:t>객체 감지 모델의 성능을 개선하는 데 사용되는 기법입니다</a:t>
            </a:r>
            <a:r>
              <a:rPr lang="en-US" altLang="ko-KR" dirty="0"/>
              <a:t>. </a:t>
            </a:r>
            <a:r>
              <a:rPr lang="ko-KR" altLang="en-US" dirty="0"/>
              <a:t>객체 감지에서는 이미지에서 객체를 식별하고 그 주위에 경계 상자를 그리는 것이 목표입니다</a:t>
            </a:r>
            <a:r>
              <a:rPr lang="en-US" altLang="ko-KR" dirty="0"/>
              <a:t>. </a:t>
            </a:r>
            <a:r>
              <a:rPr lang="ko-KR" altLang="en-US" dirty="0"/>
              <a:t>하드 네거티브 마이닝은 모델이 네거티브 샘플</a:t>
            </a:r>
            <a:r>
              <a:rPr lang="en-US" altLang="ko-KR" dirty="0"/>
              <a:t>(</a:t>
            </a:r>
            <a:r>
              <a:rPr lang="ko-KR" altLang="en-US" dirty="0"/>
              <a:t>즉</a:t>
            </a:r>
            <a:r>
              <a:rPr lang="en-US" altLang="ko-KR" dirty="0"/>
              <a:t>, </a:t>
            </a:r>
            <a:r>
              <a:rPr lang="ko-KR" altLang="en-US" dirty="0"/>
              <a:t>관심 객체가 포함되지 않은 이미지의 영역</a:t>
            </a:r>
            <a:r>
              <a:rPr lang="en-US" altLang="ko-KR" dirty="0"/>
              <a:t>)</a:t>
            </a:r>
            <a:r>
              <a:rPr lang="ko-KR" altLang="en-US" dirty="0"/>
              <a:t>을 포지티브 샘플</a:t>
            </a:r>
            <a:r>
              <a:rPr lang="en-US" altLang="ko-KR" dirty="0"/>
              <a:t>(</a:t>
            </a:r>
            <a:r>
              <a:rPr lang="ko-KR" altLang="en-US" dirty="0"/>
              <a:t>즉</a:t>
            </a:r>
            <a:r>
              <a:rPr lang="en-US" altLang="ko-KR" dirty="0"/>
              <a:t>, </a:t>
            </a:r>
            <a:r>
              <a:rPr lang="ko-KR" altLang="en-US" dirty="0"/>
              <a:t>관심 객체가 포함된 이미지의 영역</a:t>
            </a:r>
            <a:r>
              <a:rPr lang="en-US" altLang="ko-KR" dirty="0"/>
              <a:t>)</a:t>
            </a:r>
            <a:r>
              <a:rPr lang="ko-KR" altLang="en-US" dirty="0"/>
              <a:t>로 잘못 분류하는 예를 식별하는 것을 포함합니다</a:t>
            </a:r>
            <a:r>
              <a:rPr lang="en-US" altLang="ko-KR" dirty="0"/>
              <a:t>. </a:t>
            </a:r>
            <a:r>
              <a:rPr lang="ko-KR" altLang="en-US" dirty="0"/>
              <a:t>그런 다음 이러한 </a:t>
            </a:r>
            <a:r>
              <a:rPr lang="ko-KR" altLang="en-US" dirty="0" err="1"/>
              <a:t>오분류가</a:t>
            </a:r>
            <a:r>
              <a:rPr lang="ko-KR" altLang="en-US" dirty="0"/>
              <a:t> 훈련 세트에 추가되어 모델이 양성 샘플과 음성 샘플을 더 잘 구분하는 방법을 학습하는 데 도움이 됩니다</a:t>
            </a:r>
            <a:r>
              <a:rPr lang="en-US" altLang="ko-KR" dirty="0"/>
              <a:t>. False positive </a:t>
            </a:r>
            <a:r>
              <a:rPr lang="ko-KR" altLang="en-US" dirty="0"/>
              <a:t>를 </a:t>
            </a:r>
            <a:r>
              <a:rPr lang="ko-KR" altLang="en-US" dirty="0" err="1"/>
              <a:t>재학습</a:t>
            </a:r>
            <a:r>
              <a:rPr lang="ko-KR" altLang="en-US" dirty="0"/>
              <a:t> 시켜서 </a:t>
            </a:r>
            <a:r>
              <a:rPr lang="en-US" altLang="ko-KR" dirty="0"/>
              <a:t>false positive </a:t>
            </a:r>
            <a:r>
              <a:rPr lang="ko-KR" altLang="en-US" dirty="0"/>
              <a:t>비율을 줄이는 방법</a:t>
            </a:r>
            <a:r>
              <a:rPr lang="en-US" altLang="ko-KR" dirty="0"/>
              <a:t>.</a:t>
            </a:r>
          </a:p>
          <a:p>
            <a:endParaRPr lang="en-US" altLang="ko-KR" dirty="0"/>
          </a:p>
          <a:p>
            <a:r>
              <a:rPr lang="en-US" altLang="ko-KR" dirty="0"/>
              <a:t>Anchors : </a:t>
            </a:r>
            <a:r>
              <a:rPr lang="ko-KR" altLang="en-US" dirty="0"/>
              <a:t>앵커는 이미지에서 객체의 위치와 크기를 예측하는 데 사용되는 다양한 크기와 종횡비의 사전 정의된 경계 상자입니다</a:t>
            </a:r>
            <a:r>
              <a:rPr lang="en-US" altLang="ko-KR" dirty="0"/>
              <a:t>. </a:t>
            </a:r>
            <a:r>
              <a:rPr lang="ko-KR" altLang="en-US" dirty="0"/>
              <a:t>객체 감지에서는 모델이 앵커 집합을 기준으로 객체의 위치와 크기를 예측합니다</a:t>
            </a:r>
            <a:r>
              <a:rPr lang="en-US" altLang="ko-KR" dirty="0"/>
              <a:t>. </a:t>
            </a:r>
            <a:r>
              <a:rPr lang="ko-KR" altLang="en-US" dirty="0"/>
              <a:t>앵커는 일반적으로 이미지 위에 일정한 간격으로 배치되며</a:t>
            </a:r>
            <a:r>
              <a:rPr lang="en-US" altLang="ko-KR" dirty="0"/>
              <a:t>, </a:t>
            </a:r>
            <a:r>
              <a:rPr lang="ko-KR" altLang="en-US" dirty="0"/>
              <a:t>모델은 각 앵커에 대한 오프셋을 예측하여 이미지의 객체에 맞게 위치와 크기를 조정합니다</a:t>
            </a:r>
            <a:r>
              <a:rPr lang="en-US" altLang="ko-KR" dirty="0"/>
              <a:t>. </a:t>
            </a:r>
            <a:r>
              <a:rPr lang="ko-KR" altLang="en-US" dirty="0"/>
              <a:t>앵커는 모델이 다양한 크기와 종횡비의 개체를 처리하는 데 도움이 됩니다</a:t>
            </a:r>
            <a:r>
              <a:rPr lang="en-US" altLang="ko-KR" dirty="0"/>
              <a:t>.</a:t>
            </a:r>
          </a:p>
          <a:p>
            <a:endParaRPr lang="en-US" altLang="ko-KR" dirty="0"/>
          </a:p>
          <a:p>
            <a:r>
              <a:rPr lang="en-US" altLang="ko-KR" dirty="0"/>
              <a:t>Weighted box clustering : </a:t>
            </a:r>
            <a:r>
              <a:rPr lang="ko-KR" altLang="en-US" dirty="0"/>
              <a:t>가중치 상자 클러스터링은 동일한 객체를 나타내는 경계 상자를 그룹화하는 데 사용되는 기술입니다</a:t>
            </a:r>
            <a:r>
              <a:rPr lang="en-US" altLang="ko-KR" dirty="0"/>
              <a:t>. </a:t>
            </a:r>
            <a:r>
              <a:rPr lang="ko-KR" altLang="en-US" dirty="0"/>
              <a:t>객체 감지에서는 이미지에서 동일한 객체에 대해 여러 개의 경계 상자가 예측될 수 있습니다</a:t>
            </a:r>
            <a:r>
              <a:rPr lang="en-US" altLang="ko-KR" dirty="0"/>
              <a:t>. </a:t>
            </a:r>
            <a:r>
              <a:rPr lang="ko-KR" altLang="en-US" dirty="0"/>
              <a:t>가중치 상자 클러스터링은 상자 좌표의 가중치 평균을 그룹의 중심으로 사용하여 유사성에 따라 이러한 경계 상자를 그룹화하는 것을 포함합니다</a:t>
            </a:r>
            <a:r>
              <a:rPr lang="en-US" altLang="ko-KR" dirty="0"/>
              <a:t>. </a:t>
            </a:r>
            <a:r>
              <a:rPr lang="ko-KR" altLang="en-US" dirty="0"/>
              <a:t>가중치는 예측된 상자의 신뢰도에 따라 결정되며</a:t>
            </a:r>
            <a:r>
              <a:rPr lang="en-US" altLang="ko-KR" dirty="0"/>
              <a:t>, </a:t>
            </a:r>
            <a:r>
              <a:rPr lang="ko-KR" altLang="en-US" dirty="0"/>
              <a:t>신뢰도가 높은 상자는 중심 계산에서 더 높은 가중치를 갖습니다</a:t>
            </a:r>
            <a:r>
              <a:rPr lang="en-US" altLang="ko-KR" dirty="0"/>
              <a:t>. </a:t>
            </a:r>
            <a:r>
              <a:rPr lang="ko-KR" altLang="en-US" dirty="0"/>
              <a:t>이렇게 하면 중복 감지 횟수를 줄이고 객체 감지 모델의 정확도를 개선하는 데 도움이 됩니다</a:t>
            </a:r>
            <a:r>
              <a:rPr lang="en-US" altLang="ko-KR" dirty="0"/>
              <a:t>.</a:t>
            </a:r>
          </a:p>
          <a:p>
            <a:r>
              <a:rPr lang="ko-KR" altLang="en-US" dirty="0"/>
              <a:t>동일한 객체를 나타내는 박스끼리 뭉치는 작업</a:t>
            </a:r>
            <a:r>
              <a:rPr lang="en-US" altLang="ko-KR" dirty="0"/>
              <a:t>. </a:t>
            </a:r>
            <a:r>
              <a:rPr lang="ko-KR" altLang="en-US" dirty="0"/>
              <a:t>이때 </a:t>
            </a:r>
            <a:r>
              <a:rPr lang="en-US" altLang="ko-KR" dirty="0"/>
              <a:t>confidence </a:t>
            </a:r>
            <a:r>
              <a:rPr lang="ko-KR" altLang="en-US" dirty="0"/>
              <a:t>가 높은 </a:t>
            </a:r>
            <a:r>
              <a:rPr lang="en-US" altLang="ko-KR" dirty="0"/>
              <a:t>box </a:t>
            </a:r>
            <a:r>
              <a:rPr lang="ko-KR" altLang="en-US" dirty="0"/>
              <a:t>일수록 높은 가중치를 갖는다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20</a:t>
            </a:fld>
            <a:endParaRPr lang="ko-KR" altLang="en-US"/>
          </a:p>
        </p:txBody>
      </p:sp>
    </p:spTree>
    <p:extLst>
      <p:ext uri="{BB962C8B-B14F-4D97-AF65-F5344CB8AC3E}">
        <p14:creationId xmlns:p14="http://schemas.microsoft.com/office/powerpoint/2010/main" val="4081694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Hard</a:t>
            </a:r>
            <a:r>
              <a:rPr lang="ko-KR" altLang="en-US" dirty="0"/>
              <a:t> </a:t>
            </a:r>
            <a:r>
              <a:rPr lang="en-US" altLang="ko-KR" dirty="0"/>
              <a:t>negative</a:t>
            </a:r>
            <a:r>
              <a:rPr lang="ko-KR" altLang="en-US" dirty="0"/>
              <a:t> </a:t>
            </a:r>
            <a:r>
              <a:rPr lang="en-US" altLang="ko-KR" dirty="0"/>
              <a:t>mining</a:t>
            </a:r>
            <a:r>
              <a:rPr lang="ko-KR" altLang="en-US" dirty="0"/>
              <a:t> </a:t>
            </a:r>
            <a:r>
              <a:rPr lang="en-US" altLang="ko-KR" dirty="0"/>
              <a:t>: </a:t>
            </a:r>
            <a:r>
              <a:rPr lang="ko-KR" altLang="en-US" dirty="0"/>
              <a:t>객체 감지 모델의 성능을 개선하는 데 사용되는 기법입니다</a:t>
            </a:r>
            <a:r>
              <a:rPr lang="en-US" altLang="ko-KR" dirty="0"/>
              <a:t>. </a:t>
            </a:r>
            <a:r>
              <a:rPr lang="ko-KR" altLang="en-US" dirty="0"/>
              <a:t>객체 감지에서는 이미지에서 객체를 식별하고 그 주위에 경계 상자를 그리는 것이 목표입니다</a:t>
            </a:r>
            <a:r>
              <a:rPr lang="en-US" altLang="ko-KR" dirty="0"/>
              <a:t>. </a:t>
            </a:r>
            <a:r>
              <a:rPr lang="ko-KR" altLang="en-US" dirty="0"/>
              <a:t>하드 네거티브 마이닝은 모델이 네거티브 샘플</a:t>
            </a:r>
            <a:r>
              <a:rPr lang="en-US" altLang="ko-KR" dirty="0"/>
              <a:t>(</a:t>
            </a:r>
            <a:r>
              <a:rPr lang="ko-KR" altLang="en-US" dirty="0"/>
              <a:t>즉</a:t>
            </a:r>
            <a:r>
              <a:rPr lang="en-US" altLang="ko-KR" dirty="0"/>
              <a:t>, </a:t>
            </a:r>
            <a:r>
              <a:rPr lang="ko-KR" altLang="en-US" dirty="0"/>
              <a:t>관심 객체가 포함되지 않은 이미지의 영역</a:t>
            </a:r>
            <a:r>
              <a:rPr lang="en-US" altLang="ko-KR" dirty="0"/>
              <a:t>)</a:t>
            </a:r>
            <a:r>
              <a:rPr lang="ko-KR" altLang="en-US" dirty="0"/>
              <a:t>을 포지티브 샘플</a:t>
            </a:r>
            <a:r>
              <a:rPr lang="en-US" altLang="ko-KR" dirty="0"/>
              <a:t>(</a:t>
            </a:r>
            <a:r>
              <a:rPr lang="ko-KR" altLang="en-US" dirty="0"/>
              <a:t>즉</a:t>
            </a:r>
            <a:r>
              <a:rPr lang="en-US" altLang="ko-KR" dirty="0"/>
              <a:t>, </a:t>
            </a:r>
            <a:r>
              <a:rPr lang="ko-KR" altLang="en-US" dirty="0"/>
              <a:t>관심 객체가 포함된 이미지의 영역</a:t>
            </a:r>
            <a:r>
              <a:rPr lang="en-US" altLang="ko-KR" dirty="0"/>
              <a:t>)</a:t>
            </a:r>
            <a:r>
              <a:rPr lang="ko-KR" altLang="en-US" dirty="0"/>
              <a:t>로 잘못 분류하는 예를 식별하는 것을 포함합니다</a:t>
            </a:r>
            <a:r>
              <a:rPr lang="en-US" altLang="ko-KR" dirty="0"/>
              <a:t>. </a:t>
            </a:r>
            <a:r>
              <a:rPr lang="ko-KR" altLang="en-US" dirty="0"/>
              <a:t>그런 다음 이러한 </a:t>
            </a:r>
            <a:r>
              <a:rPr lang="ko-KR" altLang="en-US" dirty="0" err="1"/>
              <a:t>오분류가</a:t>
            </a:r>
            <a:r>
              <a:rPr lang="ko-KR" altLang="en-US" dirty="0"/>
              <a:t> 훈련 세트에 추가되어 모델이 양성 샘플과 음성 샘플을 더 잘 구분하는 방법을 학습하는 데 도움이 됩니다</a:t>
            </a:r>
            <a:r>
              <a:rPr lang="en-US" altLang="ko-KR" dirty="0"/>
              <a:t>. False positive </a:t>
            </a:r>
            <a:r>
              <a:rPr lang="ko-KR" altLang="en-US" dirty="0"/>
              <a:t>를 </a:t>
            </a:r>
            <a:r>
              <a:rPr lang="ko-KR" altLang="en-US" dirty="0" err="1"/>
              <a:t>재학습</a:t>
            </a:r>
            <a:r>
              <a:rPr lang="ko-KR" altLang="en-US" dirty="0"/>
              <a:t> 시켜서 </a:t>
            </a:r>
            <a:r>
              <a:rPr lang="en-US" altLang="ko-KR" dirty="0"/>
              <a:t>false positive </a:t>
            </a:r>
            <a:r>
              <a:rPr lang="ko-KR" altLang="en-US" dirty="0"/>
              <a:t>비율을 줄이는 방법</a:t>
            </a:r>
            <a:r>
              <a:rPr lang="en-US" altLang="ko-KR" dirty="0"/>
              <a:t>.</a:t>
            </a:r>
          </a:p>
          <a:p>
            <a:endParaRPr lang="en-US" altLang="ko-KR" dirty="0"/>
          </a:p>
          <a:p>
            <a:r>
              <a:rPr lang="en-US" altLang="ko-KR" dirty="0"/>
              <a:t>Anchors : </a:t>
            </a:r>
            <a:r>
              <a:rPr lang="ko-KR" altLang="en-US" dirty="0"/>
              <a:t>앵커는 이미지에서 객체의 위치와 크기를 예측하는 데 사용되는 다양한 크기와 종횡비의 사전 정의된 경계 상자입니다</a:t>
            </a:r>
            <a:r>
              <a:rPr lang="en-US" altLang="ko-KR" dirty="0"/>
              <a:t>. </a:t>
            </a:r>
            <a:r>
              <a:rPr lang="ko-KR" altLang="en-US" dirty="0"/>
              <a:t>객체 감지에서는 모델이 앵커 집합을 기준으로 객체의 위치와 크기를 예측합니다</a:t>
            </a:r>
            <a:r>
              <a:rPr lang="en-US" altLang="ko-KR" dirty="0"/>
              <a:t>. </a:t>
            </a:r>
            <a:r>
              <a:rPr lang="ko-KR" altLang="en-US" dirty="0"/>
              <a:t>앵커는 일반적으로 이미지 위에 일정한 간격으로 배치되며</a:t>
            </a:r>
            <a:r>
              <a:rPr lang="en-US" altLang="ko-KR" dirty="0"/>
              <a:t>, </a:t>
            </a:r>
            <a:r>
              <a:rPr lang="ko-KR" altLang="en-US" dirty="0"/>
              <a:t>모델은 각 앵커에 대한 오프셋을 예측하여 이미지의 객체에 맞게 위치와 크기를 조정합니다</a:t>
            </a:r>
            <a:r>
              <a:rPr lang="en-US" altLang="ko-KR" dirty="0"/>
              <a:t>. </a:t>
            </a:r>
            <a:r>
              <a:rPr lang="ko-KR" altLang="en-US" dirty="0"/>
              <a:t>앵커는 모델이 다양한 크기와 종횡비의 개체를 처리하는 데 도움이 됩니다</a:t>
            </a:r>
            <a:r>
              <a:rPr lang="en-US" altLang="ko-KR" dirty="0"/>
              <a:t>.</a:t>
            </a:r>
          </a:p>
          <a:p>
            <a:endParaRPr lang="en-US" altLang="ko-KR" dirty="0"/>
          </a:p>
          <a:p>
            <a:r>
              <a:rPr lang="en-US" altLang="ko-KR" dirty="0"/>
              <a:t>Weighted box clustering : </a:t>
            </a:r>
            <a:r>
              <a:rPr lang="ko-KR" altLang="en-US" dirty="0"/>
              <a:t>가중치 상자 클러스터링은 동일한 객체를 나타내는 경계 상자를 그룹화하는 데 사용되는 기술입니다</a:t>
            </a:r>
            <a:r>
              <a:rPr lang="en-US" altLang="ko-KR" dirty="0"/>
              <a:t>. </a:t>
            </a:r>
            <a:r>
              <a:rPr lang="ko-KR" altLang="en-US" dirty="0"/>
              <a:t>객체 감지에서는 이미지에서 동일한 객체에 대해 여러 개의 경계 상자가 예측될 수 있습니다</a:t>
            </a:r>
            <a:r>
              <a:rPr lang="en-US" altLang="ko-KR" dirty="0"/>
              <a:t>. </a:t>
            </a:r>
            <a:r>
              <a:rPr lang="ko-KR" altLang="en-US" dirty="0"/>
              <a:t>가중치 상자 클러스터링은 상자 좌표의 가중치 평균을 그룹의 중심으로 사용하여 유사성에 따라 이러한 경계 상자를 그룹화하는 것을 포함합니다</a:t>
            </a:r>
            <a:r>
              <a:rPr lang="en-US" altLang="ko-KR" dirty="0"/>
              <a:t>. </a:t>
            </a:r>
            <a:r>
              <a:rPr lang="ko-KR" altLang="en-US" dirty="0"/>
              <a:t>가중치는 예측된 상자의 신뢰도에 따라 결정되며</a:t>
            </a:r>
            <a:r>
              <a:rPr lang="en-US" altLang="ko-KR" dirty="0"/>
              <a:t>, </a:t>
            </a:r>
            <a:r>
              <a:rPr lang="ko-KR" altLang="en-US" dirty="0"/>
              <a:t>신뢰도가 높은 상자는 중심 계산에서 더 높은 가중치를 갖습니다</a:t>
            </a:r>
            <a:r>
              <a:rPr lang="en-US" altLang="ko-KR" dirty="0"/>
              <a:t>. </a:t>
            </a:r>
            <a:r>
              <a:rPr lang="ko-KR" altLang="en-US" dirty="0"/>
              <a:t>이렇게 하면 중복 감지 횟수를 줄이고 객체 감지 모델의 정확도를 개선하는 데 도움이 됩니다</a:t>
            </a:r>
            <a:r>
              <a:rPr lang="en-US" altLang="ko-KR" dirty="0"/>
              <a:t>.</a:t>
            </a:r>
          </a:p>
          <a:p>
            <a:r>
              <a:rPr lang="ko-KR" altLang="en-US" dirty="0"/>
              <a:t>동일한 객체를 나타내는 박스끼리 뭉치는 작업</a:t>
            </a:r>
            <a:r>
              <a:rPr lang="en-US" altLang="ko-KR" dirty="0"/>
              <a:t>. </a:t>
            </a:r>
            <a:r>
              <a:rPr lang="ko-KR" altLang="en-US" dirty="0"/>
              <a:t>이때 </a:t>
            </a:r>
            <a:r>
              <a:rPr lang="en-US" altLang="ko-KR" dirty="0"/>
              <a:t>confidence </a:t>
            </a:r>
            <a:r>
              <a:rPr lang="ko-KR" altLang="en-US" dirty="0"/>
              <a:t>가 높은 </a:t>
            </a:r>
            <a:r>
              <a:rPr lang="en-US" altLang="ko-KR" dirty="0"/>
              <a:t>box </a:t>
            </a:r>
            <a:r>
              <a:rPr lang="ko-KR" altLang="en-US" dirty="0"/>
              <a:t>일수록 높은 가중치를 갖는다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21</a:t>
            </a:fld>
            <a:endParaRPr lang="ko-KR" altLang="en-US"/>
          </a:p>
        </p:txBody>
      </p:sp>
    </p:spTree>
    <p:extLst>
      <p:ext uri="{BB962C8B-B14F-4D97-AF65-F5344CB8AC3E}">
        <p14:creationId xmlns:p14="http://schemas.microsoft.com/office/powerpoint/2010/main" val="4162950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4</a:t>
            </a:fld>
            <a:endParaRPr lang="ko-KR" altLang="en-US"/>
          </a:p>
        </p:txBody>
      </p:sp>
    </p:spTree>
    <p:extLst>
      <p:ext uri="{BB962C8B-B14F-4D97-AF65-F5344CB8AC3E}">
        <p14:creationId xmlns:p14="http://schemas.microsoft.com/office/powerpoint/2010/main" val="1944069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Hard</a:t>
            </a:r>
            <a:r>
              <a:rPr lang="ko-KR" altLang="en-US" dirty="0"/>
              <a:t> </a:t>
            </a:r>
            <a:r>
              <a:rPr lang="en-US" altLang="ko-KR" dirty="0"/>
              <a:t>negative</a:t>
            </a:r>
            <a:r>
              <a:rPr lang="ko-KR" altLang="en-US" dirty="0"/>
              <a:t> </a:t>
            </a:r>
            <a:r>
              <a:rPr lang="en-US" altLang="ko-KR" dirty="0"/>
              <a:t>mining</a:t>
            </a:r>
            <a:r>
              <a:rPr lang="ko-KR" altLang="en-US" dirty="0"/>
              <a:t> </a:t>
            </a:r>
            <a:r>
              <a:rPr lang="en-US" altLang="ko-KR" dirty="0"/>
              <a:t>: </a:t>
            </a:r>
            <a:r>
              <a:rPr lang="ko-KR" altLang="en-US" dirty="0"/>
              <a:t>객체 감지 모델의 성능을 개선하는 데 사용되는 기법입니다</a:t>
            </a:r>
            <a:r>
              <a:rPr lang="en-US" altLang="ko-KR" dirty="0"/>
              <a:t>. </a:t>
            </a:r>
            <a:r>
              <a:rPr lang="ko-KR" altLang="en-US" dirty="0"/>
              <a:t>객체 감지에서는 이미지에서 객체를 식별하고 그 주위에 경계 상자를 그리는 것이 목표입니다</a:t>
            </a:r>
            <a:r>
              <a:rPr lang="en-US" altLang="ko-KR" dirty="0"/>
              <a:t>. </a:t>
            </a:r>
            <a:r>
              <a:rPr lang="ko-KR" altLang="en-US" dirty="0"/>
              <a:t>하드 네거티브 마이닝은 모델이 네거티브 샘플</a:t>
            </a:r>
            <a:r>
              <a:rPr lang="en-US" altLang="ko-KR" dirty="0"/>
              <a:t>(</a:t>
            </a:r>
            <a:r>
              <a:rPr lang="ko-KR" altLang="en-US" dirty="0"/>
              <a:t>즉</a:t>
            </a:r>
            <a:r>
              <a:rPr lang="en-US" altLang="ko-KR" dirty="0"/>
              <a:t>, </a:t>
            </a:r>
            <a:r>
              <a:rPr lang="ko-KR" altLang="en-US" dirty="0"/>
              <a:t>관심 객체가 포함되지 않은 이미지의 영역</a:t>
            </a:r>
            <a:r>
              <a:rPr lang="en-US" altLang="ko-KR" dirty="0"/>
              <a:t>)</a:t>
            </a:r>
            <a:r>
              <a:rPr lang="ko-KR" altLang="en-US" dirty="0"/>
              <a:t>을 포지티브 샘플</a:t>
            </a:r>
            <a:r>
              <a:rPr lang="en-US" altLang="ko-KR" dirty="0"/>
              <a:t>(</a:t>
            </a:r>
            <a:r>
              <a:rPr lang="ko-KR" altLang="en-US" dirty="0"/>
              <a:t>즉</a:t>
            </a:r>
            <a:r>
              <a:rPr lang="en-US" altLang="ko-KR" dirty="0"/>
              <a:t>, </a:t>
            </a:r>
            <a:r>
              <a:rPr lang="ko-KR" altLang="en-US" dirty="0"/>
              <a:t>관심 객체가 포함된 이미지의 영역</a:t>
            </a:r>
            <a:r>
              <a:rPr lang="en-US" altLang="ko-KR" dirty="0"/>
              <a:t>)</a:t>
            </a:r>
            <a:r>
              <a:rPr lang="ko-KR" altLang="en-US" dirty="0"/>
              <a:t>로 잘못 분류하는 예를 식별하는 것을 포함합니다</a:t>
            </a:r>
            <a:r>
              <a:rPr lang="en-US" altLang="ko-KR" dirty="0"/>
              <a:t>. </a:t>
            </a:r>
            <a:r>
              <a:rPr lang="ko-KR" altLang="en-US" dirty="0"/>
              <a:t>그런 다음 이러한 </a:t>
            </a:r>
            <a:r>
              <a:rPr lang="ko-KR" altLang="en-US" dirty="0" err="1"/>
              <a:t>오분류가</a:t>
            </a:r>
            <a:r>
              <a:rPr lang="ko-KR" altLang="en-US" dirty="0"/>
              <a:t> 훈련 세트에 추가되어 모델이 양성 샘플과 음성 샘플을 더 잘 구분하는 방법을 학습하는 데 도움이 됩니다</a:t>
            </a:r>
            <a:r>
              <a:rPr lang="en-US" altLang="ko-KR" dirty="0"/>
              <a:t>. False positive </a:t>
            </a:r>
            <a:r>
              <a:rPr lang="ko-KR" altLang="en-US" dirty="0"/>
              <a:t>를 </a:t>
            </a:r>
            <a:r>
              <a:rPr lang="ko-KR" altLang="en-US" dirty="0" err="1"/>
              <a:t>재학습</a:t>
            </a:r>
            <a:r>
              <a:rPr lang="ko-KR" altLang="en-US" dirty="0"/>
              <a:t> 시켜서 </a:t>
            </a:r>
            <a:r>
              <a:rPr lang="en-US" altLang="ko-KR" dirty="0"/>
              <a:t>false positive </a:t>
            </a:r>
            <a:r>
              <a:rPr lang="ko-KR" altLang="en-US" dirty="0"/>
              <a:t>비율을 줄이는 방법</a:t>
            </a:r>
            <a:r>
              <a:rPr lang="en-US" altLang="ko-KR" dirty="0"/>
              <a:t>.</a:t>
            </a:r>
          </a:p>
          <a:p>
            <a:endParaRPr lang="en-US" altLang="ko-KR" dirty="0"/>
          </a:p>
          <a:p>
            <a:r>
              <a:rPr lang="en-US" altLang="ko-KR" dirty="0"/>
              <a:t>Anchors : </a:t>
            </a:r>
            <a:r>
              <a:rPr lang="ko-KR" altLang="en-US" dirty="0"/>
              <a:t>앵커는 이미지에서 객체의 위치와 크기를 예측하는 데 사용되는 다양한 크기와 종횡비의 사전 정의된 경계 상자입니다</a:t>
            </a:r>
            <a:r>
              <a:rPr lang="en-US" altLang="ko-KR" dirty="0"/>
              <a:t>. </a:t>
            </a:r>
            <a:r>
              <a:rPr lang="ko-KR" altLang="en-US" dirty="0"/>
              <a:t>객체 감지에서는 모델이 앵커 집합을 기준으로 객체의 위치와 크기를 예측합니다</a:t>
            </a:r>
            <a:r>
              <a:rPr lang="en-US" altLang="ko-KR" dirty="0"/>
              <a:t>. </a:t>
            </a:r>
            <a:r>
              <a:rPr lang="ko-KR" altLang="en-US" dirty="0"/>
              <a:t>앵커는 일반적으로 이미지 위에 일정한 간격으로 배치되며</a:t>
            </a:r>
            <a:r>
              <a:rPr lang="en-US" altLang="ko-KR" dirty="0"/>
              <a:t>, </a:t>
            </a:r>
            <a:r>
              <a:rPr lang="ko-KR" altLang="en-US" dirty="0"/>
              <a:t>모델은 각 앵커에 대한 오프셋을 예측하여 이미지의 객체에 맞게 위치와 크기를 조정합니다</a:t>
            </a:r>
            <a:r>
              <a:rPr lang="en-US" altLang="ko-KR" dirty="0"/>
              <a:t>. </a:t>
            </a:r>
            <a:r>
              <a:rPr lang="ko-KR" altLang="en-US" dirty="0"/>
              <a:t>앵커는 모델이 다양한 크기와 종횡비의 개체를 처리하는 데 도움이 됩니다</a:t>
            </a:r>
            <a:r>
              <a:rPr lang="en-US" altLang="ko-KR" dirty="0"/>
              <a:t>.</a:t>
            </a:r>
          </a:p>
          <a:p>
            <a:endParaRPr lang="en-US" altLang="ko-KR" dirty="0"/>
          </a:p>
          <a:p>
            <a:r>
              <a:rPr lang="en-US" altLang="ko-KR" dirty="0"/>
              <a:t>Weighted box clustering : </a:t>
            </a:r>
            <a:r>
              <a:rPr lang="ko-KR" altLang="en-US" dirty="0"/>
              <a:t>가중치 상자 클러스터링은 동일한 객체를 나타내는 경계 상자를 그룹화하는 데 사용되는 기술입니다</a:t>
            </a:r>
            <a:r>
              <a:rPr lang="en-US" altLang="ko-KR" dirty="0"/>
              <a:t>. </a:t>
            </a:r>
            <a:r>
              <a:rPr lang="ko-KR" altLang="en-US" dirty="0"/>
              <a:t>객체 감지에서는 이미지에서 동일한 객체에 대해 여러 개의 경계 상자가 예측될 수 있습니다</a:t>
            </a:r>
            <a:r>
              <a:rPr lang="en-US" altLang="ko-KR" dirty="0"/>
              <a:t>. </a:t>
            </a:r>
            <a:r>
              <a:rPr lang="ko-KR" altLang="en-US" dirty="0"/>
              <a:t>가중치 상자 클러스터링은 상자 좌표의 가중치 평균을 그룹의 중심으로 사용하여 유사성에 따라 이러한 경계 상자를 그룹화하는 것을 포함합니다</a:t>
            </a:r>
            <a:r>
              <a:rPr lang="en-US" altLang="ko-KR" dirty="0"/>
              <a:t>. </a:t>
            </a:r>
            <a:r>
              <a:rPr lang="ko-KR" altLang="en-US" dirty="0"/>
              <a:t>가중치는 예측된 상자의 신뢰도에 따라 결정되며</a:t>
            </a:r>
            <a:r>
              <a:rPr lang="en-US" altLang="ko-KR" dirty="0"/>
              <a:t>, </a:t>
            </a:r>
            <a:r>
              <a:rPr lang="ko-KR" altLang="en-US" dirty="0"/>
              <a:t>신뢰도가 높은 상자는 중심 계산에서 더 높은 가중치를 갖습니다</a:t>
            </a:r>
            <a:r>
              <a:rPr lang="en-US" altLang="ko-KR" dirty="0"/>
              <a:t>. </a:t>
            </a:r>
            <a:r>
              <a:rPr lang="ko-KR" altLang="en-US" dirty="0"/>
              <a:t>이렇게 하면 중복 감지 횟수를 줄이고 객체 감지 모델의 정확도를 개선하는 데 도움이 됩니다</a:t>
            </a:r>
            <a:r>
              <a:rPr lang="en-US" altLang="ko-KR" dirty="0"/>
              <a:t>.</a:t>
            </a:r>
          </a:p>
          <a:p>
            <a:r>
              <a:rPr lang="ko-KR" altLang="en-US" dirty="0"/>
              <a:t>동일한 객체를 나타내는 박스끼리 뭉치는 작업</a:t>
            </a:r>
            <a:r>
              <a:rPr lang="en-US" altLang="ko-KR" dirty="0"/>
              <a:t>. </a:t>
            </a:r>
            <a:r>
              <a:rPr lang="ko-KR" altLang="en-US" dirty="0"/>
              <a:t>이때 </a:t>
            </a:r>
            <a:r>
              <a:rPr lang="en-US" altLang="ko-KR" dirty="0"/>
              <a:t>confidence </a:t>
            </a:r>
            <a:r>
              <a:rPr lang="ko-KR" altLang="en-US" dirty="0"/>
              <a:t>가 높은 </a:t>
            </a:r>
            <a:r>
              <a:rPr lang="en-US" altLang="ko-KR" dirty="0"/>
              <a:t>box </a:t>
            </a:r>
            <a:r>
              <a:rPr lang="ko-KR" altLang="en-US" dirty="0"/>
              <a:t>일수록 높은 가중치를 갖는다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22</a:t>
            </a:fld>
            <a:endParaRPr lang="ko-KR" altLang="en-US"/>
          </a:p>
        </p:txBody>
      </p:sp>
    </p:spTree>
    <p:extLst>
      <p:ext uri="{BB962C8B-B14F-4D97-AF65-F5344CB8AC3E}">
        <p14:creationId xmlns:p14="http://schemas.microsoft.com/office/powerpoint/2010/main" val="4175946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Hard</a:t>
            </a:r>
            <a:r>
              <a:rPr lang="ko-KR" altLang="en-US" dirty="0"/>
              <a:t> </a:t>
            </a:r>
            <a:r>
              <a:rPr lang="en-US" altLang="ko-KR" dirty="0"/>
              <a:t>negative</a:t>
            </a:r>
            <a:r>
              <a:rPr lang="ko-KR" altLang="en-US" dirty="0"/>
              <a:t> </a:t>
            </a:r>
            <a:r>
              <a:rPr lang="en-US" altLang="ko-KR" dirty="0"/>
              <a:t>mining</a:t>
            </a:r>
            <a:r>
              <a:rPr lang="ko-KR" altLang="en-US" dirty="0"/>
              <a:t> </a:t>
            </a:r>
            <a:r>
              <a:rPr lang="en-US" altLang="ko-KR" dirty="0"/>
              <a:t>: </a:t>
            </a:r>
            <a:r>
              <a:rPr lang="ko-KR" altLang="en-US" dirty="0"/>
              <a:t>객체 감지 모델의 성능을 개선하는 데 사용되는 기법입니다</a:t>
            </a:r>
            <a:r>
              <a:rPr lang="en-US" altLang="ko-KR" dirty="0"/>
              <a:t>. </a:t>
            </a:r>
            <a:r>
              <a:rPr lang="ko-KR" altLang="en-US" dirty="0"/>
              <a:t>객체 감지에서는 이미지에서 객체를 식별하고 그 주위에 경계 상자를 그리는 것이 목표입니다</a:t>
            </a:r>
            <a:r>
              <a:rPr lang="en-US" altLang="ko-KR" dirty="0"/>
              <a:t>. </a:t>
            </a:r>
            <a:r>
              <a:rPr lang="ko-KR" altLang="en-US" dirty="0"/>
              <a:t>하드 네거티브 마이닝은 모델이 네거티브 샘플</a:t>
            </a:r>
            <a:r>
              <a:rPr lang="en-US" altLang="ko-KR" dirty="0"/>
              <a:t>(</a:t>
            </a:r>
            <a:r>
              <a:rPr lang="ko-KR" altLang="en-US" dirty="0"/>
              <a:t>즉</a:t>
            </a:r>
            <a:r>
              <a:rPr lang="en-US" altLang="ko-KR" dirty="0"/>
              <a:t>, </a:t>
            </a:r>
            <a:r>
              <a:rPr lang="ko-KR" altLang="en-US" dirty="0"/>
              <a:t>관심 객체가 포함되지 않은 이미지의 영역</a:t>
            </a:r>
            <a:r>
              <a:rPr lang="en-US" altLang="ko-KR" dirty="0"/>
              <a:t>)</a:t>
            </a:r>
            <a:r>
              <a:rPr lang="ko-KR" altLang="en-US" dirty="0"/>
              <a:t>을 포지티브 샘플</a:t>
            </a:r>
            <a:r>
              <a:rPr lang="en-US" altLang="ko-KR" dirty="0"/>
              <a:t>(</a:t>
            </a:r>
            <a:r>
              <a:rPr lang="ko-KR" altLang="en-US" dirty="0"/>
              <a:t>즉</a:t>
            </a:r>
            <a:r>
              <a:rPr lang="en-US" altLang="ko-KR" dirty="0"/>
              <a:t>, </a:t>
            </a:r>
            <a:r>
              <a:rPr lang="ko-KR" altLang="en-US" dirty="0"/>
              <a:t>관심 객체가 포함된 이미지의 영역</a:t>
            </a:r>
            <a:r>
              <a:rPr lang="en-US" altLang="ko-KR" dirty="0"/>
              <a:t>)</a:t>
            </a:r>
            <a:r>
              <a:rPr lang="ko-KR" altLang="en-US" dirty="0"/>
              <a:t>로 잘못 분류하는 예를 식별하는 것을 포함합니다</a:t>
            </a:r>
            <a:r>
              <a:rPr lang="en-US" altLang="ko-KR" dirty="0"/>
              <a:t>. </a:t>
            </a:r>
            <a:r>
              <a:rPr lang="ko-KR" altLang="en-US" dirty="0"/>
              <a:t>그런 다음 이러한 </a:t>
            </a:r>
            <a:r>
              <a:rPr lang="ko-KR" altLang="en-US" dirty="0" err="1"/>
              <a:t>오분류가</a:t>
            </a:r>
            <a:r>
              <a:rPr lang="ko-KR" altLang="en-US" dirty="0"/>
              <a:t> 훈련 세트에 추가되어 모델이 양성 샘플과 음성 샘플을 더 잘 구분하는 방법을 학습하는 데 도움이 됩니다</a:t>
            </a:r>
            <a:r>
              <a:rPr lang="en-US" altLang="ko-KR" dirty="0"/>
              <a:t>. False positive </a:t>
            </a:r>
            <a:r>
              <a:rPr lang="ko-KR" altLang="en-US" dirty="0"/>
              <a:t>를 </a:t>
            </a:r>
            <a:r>
              <a:rPr lang="ko-KR" altLang="en-US" dirty="0" err="1"/>
              <a:t>재학습</a:t>
            </a:r>
            <a:r>
              <a:rPr lang="ko-KR" altLang="en-US" dirty="0"/>
              <a:t> 시켜서 </a:t>
            </a:r>
            <a:r>
              <a:rPr lang="en-US" altLang="ko-KR" dirty="0"/>
              <a:t>false positive </a:t>
            </a:r>
            <a:r>
              <a:rPr lang="ko-KR" altLang="en-US" dirty="0"/>
              <a:t>비율을 줄이는 방법</a:t>
            </a:r>
            <a:r>
              <a:rPr lang="en-US" altLang="ko-KR" dirty="0"/>
              <a:t>.</a:t>
            </a:r>
          </a:p>
          <a:p>
            <a:endParaRPr lang="en-US" altLang="ko-KR" dirty="0"/>
          </a:p>
          <a:p>
            <a:r>
              <a:rPr lang="en-US" altLang="ko-KR" dirty="0"/>
              <a:t>Anchors : </a:t>
            </a:r>
            <a:r>
              <a:rPr lang="ko-KR" altLang="en-US" dirty="0"/>
              <a:t>앵커는 이미지에서 객체의 위치와 크기를 예측하는 데 사용되는 다양한 크기와 종횡비의 사전 정의된 경계 상자입니다</a:t>
            </a:r>
            <a:r>
              <a:rPr lang="en-US" altLang="ko-KR" dirty="0"/>
              <a:t>. </a:t>
            </a:r>
            <a:r>
              <a:rPr lang="ko-KR" altLang="en-US" dirty="0"/>
              <a:t>객체 감지에서는 모델이 앵커 집합을 기준으로 객체의 위치와 크기를 예측합니다</a:t>
            </a:r>
            <a:r>
              <a:rPr lang="en-US" altLang="ko-KR" dirty="0"/>
              <a:t>. </a:t>
            </a:r>
            <a:r>
              <a:rPr lang="ko-KR" altLang="en-US" dirty="0"/>
              <a:t>앵커는 일반적으로 이미지 위에 일정한 간격으로 배치되며</a:t>
            </a:r>
            <a:r>
              <a:rPr lang="en-US" altLang="ko-KR" dirty="0"/>
              <a:t>, </a:t>
            </a:r>
            <a:r>
              <a:rPr lang="ko-KR" altLang="en-US" dirty="0"/>
              <a:t>모델은 각 앵커에 대한 오프셋을 예측하여 이미지의 객체에 맞게 위치와 크기를 조정합니다</a:t>
            </a:r>
            <a:r>
              <a:rPr lang="en-US" altLang="ko-KR" dirty="0"/>
              <a:t>. </a:t>
            </a:r>
            <a:r>
              <a:rPr lang="ko-KR" altLang="en-US" dirty="0"/>
              <a:t>앵커는 모델이 다양한 크기와 종횡비의 개체를 처리하는 데 도움이 됩니다</a:t>
            </a:r>
            <a:r>
              <a:rPr lang="en-US" altLang="ko-KR" dirty="0"/>
              <a:t>.</a:t>
            </a:r>
          </a:p>
          <a:p>
            <a:endParaRPr lang="en-US" altLang="ko-KR" dirty="0"/>
          </a:p>
          <a:p>
            <a:r>
              <a:rPr lang="en-US" altLang="ko-KR" dirty="0"/>
              <a:t>Weighted box clustering : </a:t>
            </a:r>
            <a:r>
              <a:rPr lang="ko-KR" altLang="en-US" dirty="0"/>
              <a:t>가중치 상자 클러스터링은 동일한 객체를 나타내는 경계 상자를 그룹화하는 데 사용되는 기술입니다</a:t>
            </a:r>
            <a:r>
              <a:rPr lang="en-US" altLang="ko-KR" dirty="0"/>
              <a:t>. </a:t>
            </a:r>
            <a:r>
              <a:rPr lang="ko-KR" altLang="en-US" dirty="0"/>
              <a:t>객체 감지에서는 이미지에서 동일한 객체에 대해 여러 개의 경계 상자가 예측될 수 있습니다</a:t>
            </a:r>
            <a:r>
              <a:rPr lang="en-US" altLang="ko-KR" dirty="0"/>
              <a:t>. </a:t>
            </a:r>
            <a:r>
              <a:rPr lang="ko-KR" altLang="en-US" dirty="0"/>
              <a:t>가중치 상자 클러스터링은 상자 좌표의 가중치 평균을 그룹의 중심으로 사용하여 유사성에 따라 이러한 경계 상자를 그룹화하는 것을 포함합니다</a:t>
            </a:r>
            <a:r>
              <a:rPr lang="en-US" altLang="ko-KR" dirty="0"/>
              <a:t>. </a:t>
            </a:r>
            <a:r>
              <a:rPr lang="ko-KR" altLang="en-US" dirty="0"/>
              <a:t>가중치는 예측된 상자의 신뢰도에 따라 결정되며</a:t>
            </a:r>
            <a:r>
              <a:rPr lang="en-US" altLang="ko-KR" dirty="0"/>
              <a:t>, </a:t>
            </a:r>
            <a:r>
              <a:rPr lang="ko-KR" altLang="en-US" dirty="0"/>
              <a:t>신뢰도가 높은 상자는 중심 계산에서 더 높은 가중치를 갖습니다</a:t>
            </a:r>
            <a:r>
              <a:rPr lang="en-US" altLang="ko-KR" dirty="0"/>
              <a:t>. </a:t>
            </a:r>
            <a:r>
              <a:rPr lang="ko-KR" altLang="en-US" dirty="0"/>
              <a:t>이렇게 하면 중복 감지 횟수를 줄이고 객체 감지 모델의 정확도를 개선하는 데 도움이 됩니다</a:t>
            </a:r>
            <a:r>
              <a:rPr lang="en-US" altLang="ko-KR" dirty="0"/>
              <a:t>.</a:t>
            </a:r>
          </a:p>
          <a:p>
            <a:r>
              <a:rPr lang="ko-KR" altLang="en-US" dirty="0"/>
              <a:t>동일한 객체를 나타내는 박스끼리 뭉치는 작업</a:t>
            </a:r>
            <a:r>
              <a:rPr lang="en-US" altLang="ko-KR" dirty="0"/>
              <a:t>. </a:t>
            </a:r>
            <a:r>
              <a:rPr lang="ko-KR" altLang="en-US" dirty="0"/>
              <a:t>이때 </a:t>
            </a:r>
            <a:r>
              <a:rPr lang="en-US" altLang="ko-KR" dirty="0"/>
              <a:t>confidence </a:t>
            </a:r>
            <a:r>
              <a:rPr lang="ko-KR" altLang="en-US" dirty="0"/>
              <a:t>가 높은 </a:t>
            </a:r>
            <a:r>
              <a:rPr lang="en-US" altLang="ko-KR" dirty="0"/>
              <a:t>box </a:t>
            </a:r>
            <a:r>
              <a:rPr lang="ko-KR" altLang="en-US" dirty="0"/>
              <a:t>일수록 높은 가중치를 갖는다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23</a:t>
            </a:fld>
            <a:endParaRPr lang="ko-KR" altLang="en-US"/>
          </a:p>
        </p:txBody>
      </p:sp>
    </p:spTree>
    <p:extLst>
      <p:ext uri="{BB962C8B-B14F-4D97-AF65-F5344CB8AC3E}">
        <p14:creationId xmlns:p14="http://schemas.microsoft.com/office/powerpoint/2010/main" val="424669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5</a:t>
            </a:fld>
            <a:endParaRPr lang="ko-KR" altLang="en-US"/>
          </a:p>
        </p:txBody>
      </p:sp>
    </p:spTree>
    <p:extLst>
      <p:ext uri="{BB962C8B-B14F-4D97-AF65-F5344CB8AC3E}">
        <p14:creationId xmlns:p14="http://schemas.microsoft.com/office/powerpoint/2010/main" val="1034688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6</a:t>
            </a:fld>
            <a:endParaRPr lang="ko-KR" altLang="en-US"/>
          </a:p>
        </p:txBody>
      </p:sp>
    </p:spTree>
    <p:extLst>
      <p:ext uri="{BB962C8B-B14F-4D97-AF65-F5344CB8AC3E}">
        <p14:creationId xmlns:p14="http://schemas.microsoft.com/office/powerpoint/2010/main" val="400876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7</a:t>
            </a:fld>
            <a:endParaRPr lang="ko-KR" altLang="en-US"/>
          </a:p>
        </p:txBody>
      </p:sp>
    </p:spTree>
    <p:extLst>
      <p:ext uri="{BB962C8B-B14F-4D97-AF65-F5344CB8AC3E}">
        <p14:creationId xmlns:p14="http://schemas.microsoft.com/office/powerpoint/2010/main" val="1200633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8</a:t>
            </a:fld>
            <a:endParaRPr lang="ko-KR" altLang="en-US"/>
          </a:p>
        </p:txBody>
      </p:sp>
    </p:spTree>
    <p:extLst>
      <p:ext uri="{BB962C8B-B14F-4D97-AF65-F5344CB8AC3E}">
        <p14:creationId xmlns:p14="http://schemas.microsoft.com/office/powerpoint/2010/main" val="996959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9</a:t>
            </a:fld>
            <a:endParaRPr lang="ko-KR" altLang="en-US"/>
          </a:p>
        </p:txBody>
      </p:sp>
    </p:spTree>
    <p:extLst>
      <p:ext uri="{BB962C8B-B14F-4D97-AF65-F5344CB8AC3E}">
        <p14:creationId xmlns:p14="http://schemas.microsoft.com/office/powerpoint/2010/main" val="33579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en-US" altLang="ko-KR" b="0" i="0" dirty="0">
                <a:solidFill>
                  <a:srgbClr val="D1D5DB"/>
                </a:solidFill>
                <a:effectLst/>
                <a:latin typeface="Söhne"/>
              </a:rPr>
              <a:t>The "cl" layers are responsible for predicting the </a:t>
            </a:r>
            <a:r>
              <a:rPr lang="en-US" altLang="ko-KR" b="0" i="0" dirty="0" err="1">
                <a:solidFill>
                  <a:srgbClr val="D1D5DB"/>
                </a:solidFill>
                <a:effectLst/>
                <a:latin typeface="Söhne"/>
              </a:rPr>
              <a:t>objectness</a:t>
            </a:r>
            <a:r>
              <a:rPr lang="en-US" altLang="ko-KR" b="0" i="0" dirty="0">
                <a:solidFill>
                  <a:srgbClr val="D1D5DB"/>
                </a:solidFill>
                <a:effectLst/>
                <a:latin typeface="Söhne"/>
              </a:rPr>
              <a:t> score for each anchor box, which indicates the likelihood that the anchor box contains an object of interest. This is done by applying a sigmoid activation function to the output of the "cl" layers, which produces a score between 0 and 1.</a:t>
            </a:r>
          </a:p>
          <a:p>
            <a:pPr algn="l"/>
            <a:r>
              <a:rPr lang="en-US" altLang="ko-KR" b="0" i="0" dirty="0">
                <a:solidFill>
                  <a:srgbClr val="D1D5DB"/>
                </a:solidFill>
                <a:effectLst/>
                <a:latin typeface="Söhne"/>
              </a:rPr>
              <a:t>The "bb" layers are responsible for regressing the coordinates of the bounding box for each anchor box, which specifies the location of the object within the anchor box. This is done by predicting four offset values that are used to adjust the size and position of the anchor box to better fit the object.</a:t>
            </a:r>
          </a:p>
          <a:p>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10</a:t>
            </a:fld>
            <a:endParaRPr lang="ko-KR" altLang="en-US"/>
          </a:p>
        </p:txBody>
      </p:sp>
    </p:spTree>
    <p:extLst>
      <p:ext uri="{BB962C8B-B14F-4D97-AF65-F5344CB8AC3E}">
        <p14:creationId xmlns:p14="http://schemas.microsoft.com/office/powerpoint/2010/main" val="332747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r>
              <a:rPr lang="ko-KR" altLang="en-US" b="0" i="0" dirty="0">
                <a:solidFill>
                  <a:srgbClr val="292C32"/>
                </a:solidFill>
                <a:effectLst/>
                <a:latin typeface="Open Sans" panose="020B0604020202020204" pitchFamily="34" charset="0"/>
              </a:rPr>
              <a:t>적응형 훈련 샘플 선택</a:t>
            </a:r>
            <a:r>
              <a:rPr lang="en-US" altLang="ko-KR" b="0" i="0" dirty="0">
                <a:solidFill>
                  <a:srgbClr val="292C32"/>
                </a:solidFill>
                <a:effectLst/>
                <a:latin typeface="Open Sans" panose="020B0604020202020204" pitchFamily="34" charset="0"/>
              </a:rPr>
              <a:t>(ATSS)</a:t>
            </a:r>
            <a:r>
              <a:rPr lang="ko-KR" altLang="en-US" b="0" i="0" dirty="0">
                <a:solidFill>
                  <a:srgbClr val="292C32"/>
                </a:solidFill>
                <a:effectLst/>
                <a:latin typeface="Open Sans" panose="020B0604020202020204" pitchFamily="34" charset="0"/>
              </a:rPr>
              <a:t>은 객체 감지 모델에서 앵커 박스와 기준선 박스를 일치시키는 정확도를 개선하기 위해 사용되는 방법입니다</a:t>
            </a:r>
            <a:r>
              <a:rPr lang="en-US" altLang="ko-KR" b="0" i="0" dirty="0">
                <a:solidFill>
                  <a:srgbClr val="292C32"/>
                </a:solidFill>
                <a:effectLst/>
                <a:latin typeface="Open Sans" panose="020B0604020202020204" pitchFamily="34" charset="0"/>
              </a:rPr>
              <a:t>. </a:t>
            </a:r>
            <a:endParaRPr lang="ko-KR" altLang="en-US" dirty="0"/>
          </a:p>
        </p:txBody>
      </p:sp>
      <p:sp>
        <p:nvSpPr>
          <p:cNvPr id="4" name="슬라이드 번호 개체 틀 3"/>
          <p:cNvSpPr>
            <a:spLocks noGrp="1"/>
          </p:cNvSpPr>
          <p:nvPr>
            <p:ph type="sldNum" sz="quarter" idx="5"/>
          </p:nvPr>
        </p:nvSpPr>
        <p:spPr/>
        <p:txBody>
          <a:bodyPr/>
          <a:lstStyle/>
          <a:p>
            <a:fld id="{007F1D6F-32E4-4316-86B7-76566FFB27E7}" type="slidenum">
              <a:rPr lang="ko-KR" altLang="en-US" smtClean="0"/>
              <a:t>11</a:t>
            </a:fld>
            <a:endParaRPr lang="ko-KR" altLang="en-US"/>
          </a:p>
        </p:txBody>
      </p:sp>
    </p:spTree>
    <p:extLst>
      <p:ext uri="{BB962C8B-B14F-4D97-AF65-F5344CB8AC3E}">
        <p14:creationId xmlns:p14="http://schemas.microsoft.com/office/powerpoint/2010/main" val="3604233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9A7AB5-CCD1-42D5-8044-88491177AF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a:p>
        </p:txBody>
      </p:sp>
      <p:sp>
        <p:nvSpPr>
          <p:cNvPr id="3" name="부제목 2">
            <a:extLst>
              <a:ext uri="{FF2B5EF4-FFF2-40B4-BE49-F238E27FC236}">
                <a16:creationId xmlns:a16="http://schemas.microsoft.com/office/drawing/2014/main" id="{4E01BA21-FAE7-44D9-9757-3FD8870E60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4" name="날짜 개체 틀 3">
            <a:extLst>
              <a:ext uri="{FF2B5EF4-FFF2-40B4-BE49-F238E27FC236}">
                <a16:creationId xmlns:a16="http://schemas.microsoft.com/office/drawing/2014/main" id="{D5F283F2-F0AF-437F-9F52-42DFCE7A0426}"/>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5" name="바닥글 개체 틀 4">
            <a:extLst>
              <a:ext uri="{FF2B5EF4-FFF2-40B4-BE49-F238E27FC236}">
                <a16:creationId xmlns:a16="http://schemas.microsoft.com/office/drawing/2014/main" id="{E4BE8385-3CBF-440D-9DF5-60302BD5E3E3}"/>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50A1317B-36FE-49BB-BC18-C76229379F56}"/>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2644845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4EBFD1-E44E-43B0-BC51-2AB548B0C4E6}"/>
              </a:ext>
            </a:extLst>
          </p:cNvPr>
          <p:cNvSpPr>
            <a:spLocks noGrp="1"/>
          </p:cNvSpPr>
          <p:nvPr>
            <p:ph type="title"/>
          </p:nvPr>
        </p:nvSpPr>
        <p:spPr/>
        <p:txBody>
          <a:bodyPr/>
          <a:lstStyle/>
          <a:p>
            <a:r>
              <a:rPr lang="ko-KR" altLang="en-US"/>
              <a:t>마스터 제목 스타일 편집</a:t>
            </a:r>
            <a:endParaRPr lang="en-US"/>
          </a:p>
        </p:txBody>
      </p:sp>
      <p:sp>
        <p:nvSpPr>
          <p:cNvPr id="3" name="세로 텍스트 개체 틀 2">
            <a:extLst>
              <a:ext uri="{FF2B5EF4-FFF2-40B4-BE49-F238E27FC236}">
                <a16:creationId xmlns:a16="http://schemas.microsoft.com/office/drawing/2014/main" id="{AEB1EDDD-7CD5-4C05-AEE8-F9C6DA122BB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날짜 개체 틀 3">
            <a:extLst>
              <a:ext uri="{FF2B5EF4-FFF2-40B4-BE49-F238E27FC236}">
                <a16:creationId xmlns:a16="http://schemas.microsoft.com/office/drawing/2014/main" id="{7CE49FB8-3F3D-438C-B34E-733B387ABDCB}"/>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5" name="바닥글 개체 틀 4">
            <a:extLst>
              <a:ext uri="{FF2B5EF4-FFF2-40B4-BE49-F238E27FC236}">
                <a16:creationId xmlns:a16="http://schemas.microsoft.com/office/drawing/2014/main" id="{4060EF78-5FF8-487A-BDC2-453479FF81E7}"/>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A76B9654-6A46-4C9C-A23D-F91D4E0EB8FE}"/>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722852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AB3419F-CCBC-41F0-B938-A5B2E72B20AE}"/>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a:p>
        </p:txBody>
      </p:sp>
      <p:sp>
        <p:nvSpPr>
          <p:cNvPr id="3" name="세로 텍스트 개체 틀 2">
            <a:extLst>
              <a:ext uri="{FF2B5EF4-FFF2-40B4-BE49-F238E27FC236}">
                <a16:creationId xmlns:a16="http://schemas.microsoft.com/office/drawing/2014/main" id="{961C8A4C-AC98-4B1E-A66F-003347472A5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날짜 개체 틀 3">
            <a:extLst>
              <a:ext uri="{FF2B5EF4-FFF2-40B4-BE49-F238E27FC236}">
                <a16:creationId xmlns:a16="http://schemas.microsoft.com/office/drawing/2014/main" id="{2EC9DB51-5C1D-45FB-839E-BC6D46A6BD0E}"/>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5" name="바닥글 개체 틀 4">
            <a:extLst>
              <a:ext uri="{FF2B5EF4-FFF2-40B4-BE49-F238E27FC236}">
                <a16:creationId xmlns:a16="http://schemas.microsoft.com/office/drawing/2014/main" id="{BD93836C-C35E-48A2-B9BA-4E9200B9D852}"/>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99AC818F-E252-438D-BC99-7B136C39BD56}"/>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127001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F17AC7-BE6F-4CA5-943E-6F08350E6AE1}"/>
              </a:ext>
            </a:extLst>
          </p:cNvPr>
          <p:cNvSpPr>
            <a:spLocks noGrp="1"/>
          </p:cNvSpPr>
          <p:nvPr>
            <p:ph type="title"/>
          </p:nvPr>
        </p:nvSpPr>
        <p:spPr/>
        <p:txBody>
          <a:bodyPr/>
          <a:lstStyle/>
          <a:p>
            <a:r>
              <a:rPr lang="ko-KR" altLang="en-US"/>
              <a:t>마스터 제목 스타일 편집</a:t>
            </a:r>
            <a:endParaRPr lang="en-US"/>
          </a:p>
        </p:txBody>
      </p:sp>
      <p:sp>
        <p:nvSpPr>
          <p:cNvPr id="3" name="내용 개체 틀 2">
            <a:extLst>
              <a:ext uri="{FF2B5EF4-FFF2-40B4-BE49-F238E27FC236}">
                <a16:creationId xmlns:a16="http://schemas.microsoft.com/office/drawing/2014/main" id="{FCEBCB23-F7E6-425C-907F-3742F4B68E4A}"/>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날짜 개체 틀 3">
            <a:extLst>
              <a:ext uri="{FF2B5EF4-FFF2-40B4-BE49-F238E27FC236}">
                <a16:creationId xmlns:a16="http://schemas.microsoft.com/office/drawing/2014/main" id="{53A43225-3A72-4052-B94D-139BF49A34C3}"/>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5" name="바닥글 개체 틀 4">
            <a:extLst>
              <a:ext uri="{FF2B5EF4-FFF2-40B4-BE49-F238E27FC236}">
                <a16:creationId xmlns:a16="http://schemas.microsoft.com/office/drawing/2014/main" id="{C7AB601D-7087-4A0F-8439-7477B9C917CC}"/>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4E083E0F-7DBE-482D-8021-98EC16881903}"/>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3352458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128AC7-11F5-477F-A8B5-E54172A0D4AE}"/>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a:p>
        </p:txBody>
      </p:sp>
      <p:sp>
        <p:nvSpPr>
          <p:cNvPr id="3" name="텍스트 개체 틀 2">
            <a:extLst>
              <a:ext uri="{FF2B5EF4-FFF2-40B4-BE49-F238E27FC236}">
                <a16:creationId xmlns:a16="http://schemas.microsoft.com/office/drawing/2014/main" id="{37099BF6-B64F-45A2-A9E3-5A7E933721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54DAF4BB-45A6-4512-9004-8207D09F699D}"/>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5" name="바닥글 개체 틀 4">
            <a:extLst>
              <a:ext uri="{FF2B5EF4-FFF2-40B4-BE49-F238E27FC236}">
                <a16:creationId xmlns:a16="http://schemas.microsoft.com/office/drawing/2014/main" id="{E36CFC57-3227-43C4-84FD-0D66C78A0EF2}"/>
              </a:ext>
            </a:extLst>
          </p:cNvPr>
          <p:cNvSpPr>
            <a:spLocks noGrp="1"/>
          </p:cNvSpPr>
          <p:nvPr>
            <p:ph type="ftr" sz="quarter" idx="11"/>
          </p:nvPr>
        </p:nvSpPr>
        <p:spPr/>
        <p:txBody>
          <a:bodyPr/>
          <a:lstStyle/>
          <a:p>
            <a:endParaRPr lang="en-US"/>
          </a:p>
        </p:txBody>
      </p:sp>
      <p:sp>
        <p:nvSpPr>
          <p:cNvPr id="6" name="슬라이드 번호 개체 틀 5">
            <a:extLst>
              <a:ext uri="{FF2B5EF4-FFF2-40B4-BE49-F238E27FC236}">
                <a16:creationId xmlns:a16="http://schemas.microsoft.com/office/drawing/2014/main" id="{158CFC11-FD42-4965-9EC9-B12468CF2968}"/>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388047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B98FF2A-AB12-4889-89C7-1232FEEA53B6}"/>
              </a:ext>
            </a:extLst>
          </p:cNvPr>
          <p:cNvSpPr>
            <a:spLocks noGrp="1"/>
          </p:cNvSpPr>
          <p:nvPr>
            <p:ph type="title"/>
          </p:nvPr>
        </p:nvSpPr>
        <p:spPr/>
        <p:txBody>
          <a:bodyPr/>
          <a:lstStyle/>
          <a:p>
            <a:r>
              <a:rPr lang="ko-KR" altLang="en-US"/>
              <a:t>마스터 제목 스타일 편집</a:t>
            </a:r>
            <a:endParaRPr lang="en-US"/>
          </a:p>
        </p:txBody>
      </p:sp>
      <p:sp>
        <p:nvSpPr>
          <p:cNvPr id="3" name="내용 개체 틀 2">
            <a:extLst>
              <a:ext uri="{FF2B5EF4-FFF2-40B4-BE49-F238E27FC236}">
                <a16:creationId xmlns:a16="http://schemas.microsoft.com/office/drawing/2014/main" id="{03DC9E4C-3701-44EF-B2E1-9CA8445F5C39}"/>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내용 개체 틀 3">
            <a:extLst>
              <a:ext uri="{FF2B5EF4-FFF2-40B4-BE49-F238E27FC236}">
                <a16:creationId xmlns:a16="http://schemas.microsoft.com/office/drawing/2014/main" id="{6A8BD8EA-2737-47CA-AAC2-82CD043D81B2}"/>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날짜 개체 틀 4">
            <a:extLst>
              <a:ext uri="{FF2B5EF4-FFF2-40B4-BE49-F238E27FC236}">
                <a16:creationId xmlns:a16="http://schemas.microsoft.com/office/drawing/2014/main" id="{FEF5E8B1-C479-4BCA-B665-C4F50C849EC8}"/>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6" name="바닥글 개체 틀 5">
            <a:extLst>
              <a:ext uri="{FF2B5EF4-FFF2-40B4-BE49-F238E27FC236}">
                <a16:creationId xmlns:a16="http://schemas.microsoft.com/office/drawing/2014/main" id="{FF805E98-B30C-41F5-B4CB-E5D357701384}"/>
              </a:ext>
            </a:extLst>
          </p:cNvPr>
          <p:cNvSpPr>
            <a:spLocks noGrp="1"/>
          </p:cNvSpPr>
          <p:nvPr>
            <p:ph type="ftr" sz="quarter" idx="11"/>
          </p:nvPr>
        </p:nvSpPr>
        <p:spPr/>
        <p:txBody>
          <a:bodyPr/>
          <a:lstStyle/>
          <a:p>
            <a:endParaRPr lang="en-US"/>
          </a:p>
        </p:txBody>
      </p:sp>
      <p:sp>
        <p:nvSpPr>
          <p:cNvPr id="7" name="슬라이드 번호 개체 틀 6">
            <a:extLst>
              <a:ext uri="{FF2B5EF4-FFF2-40B4-BE49-F238E27FC236}">
                <a16:creationId xmlns:a16="http://schemas.microsoft.com/office/drawing/2014/main" id="{3A9CF8CC-3369-41BB-9367-DF6744BBA121}"/>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4063567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870880-D1FD-474F-9348-98411E58C42F}"/>
              </a:ext>
            </a:extLst>
          </p:cNvPr>
          <p:cNvSpPr>
            <a:spLocks noGrp="1"/>
          </p:cNvSpPr>
          <p:nvPr>
            <p:ph type="title"/>
          </p:nvPr>
        </p:nvSpPr>
        <p:spPr>
          <a:xfrm>
            <a:off x="839788" y="365125"/>
            <a:ext cx="10515600" cy="1325563"/>
          </a:xfrm>
        </p:spPr>
        <p:txBody>
          <a:bodyPr/>
          <a:lstStyle/>
          <a:p>
            <a:r>
              <a:rPr lang="ko-KR" altLang="en-US"/>
              <a:t>마스터 제목 스타일 편집</a:t>
            </a:r>
            <a:endParaRPr lang="en-US"/>
          </a:p>
        </p:txBody>
      </p:sp>
      <p:sp>
        <p:nvSpPr>
          <p:cNvPr id="3" name="텍스트 개체 틀 2">
            <a:extLst>
              <a:ext uri="{FF2B5EF4-FFF2-40B4-BE49-F238E27FC236}">
                <a16:creationId xmlns:a16="http://schemas.microsoft.com/office/drawing/2014/main" id="{D1631A84-8AC0-4D8D-B580-4AE57A34FE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BE8B5C8-8095-433D-86B3-1A3A4250709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5" name="텍스트 개체 틀 4">
            <a:extLst>
              <a:ext uri="{FF2B5EF4-FFF2-40B4-BE49-F238E27FC236}">
                <a16:creationId xmlns:a16="http://schemas.microsoft.com/office/drawing/2014/main" id="{5C943659-49E7-41A4-A099-A0B4765EA1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0A6AAA4B-FD9D-4A0D-AA63-920A3DF5A1C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7" name="날짜 개체 틀 6">
            <a:extLst>
              <a:ext uri="{FF2B5EF4-FFF2-40B4-BE49-F238E27FC236}">
                <a16:creationId xmlns:a16="http://schemas.microsoft.com/office/drawing/2014/main" id="{595E8351-7D5F-4926-8751-87EEC183C9CC}"/>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8" name="바닥글 개체 틀 7">
            <a:extLst>
              <a:ext uri="{FF2B5EF4-FFF2-40B4-BE49-F238E27FC236}">
                <a16:creationId xmlns:a16="http://schemas.microsoft.com/office/drawing/2014/main" id="{3BABA9BA-A22A-4EDA-A515-67AAA909E5D3}"/>
              </a:ext>
            </a:extLst>
          </p:cNvPr>
          <p:cNvSpPr>
            <a:spLocks noGrp="1"/>
          </p:cNvSpPr>
          <p:nvPr>
            <p:ph type="ftr" sz="quarter" idx="11"/>
          </p:nvPr>
        </p:nvSpPr>
        <p:spPr/>
        <p:txBody>
          <a:bodyPr/>
          <a:lstStyle/>
          <a:p>
            <a:endParaRPr lang="en-US"/>
          </a:p>
        </p:txBody>
      </p:sp>
      <p:sp>
        <p:nvSpPr>
          <p:cNvPr id="9" name="슬라이드 번호 개체 틀 8">
            <a:extLst>
              <a:ext uri="{FF2B5EF4-FFF2-40B4-BE49-F238E27FC236}">
                <a16:creationId xmlns:a16="http://schemas.microsoft.com/office/drawing/2014/main" id="{1C1D5C5D-DECF-4972-A381-CF11C12B555C}"/>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3806623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C3D20B-ACC8-4415-B3A8-A4B99B7C4E03}"/>
              </a:ext>
            </a:extLst>
          </p:cNvPr>
          <p:cNvSpPr>
            <a:spLocks noGrp="1"/>
          </p:cNvSpPr>
          <p:nvPr>
            <p:ph type="title"/>
          </p:nvPr>
        </p:nvSpPr>
        <p:spPr/>
        <p:txBody>
          <a:bodyPr/>
          <a:lstStyle/>
          <a:p>
            <a:r>
              <a:rPr lang="ko-KR" altLang="en-US"/>
              <a:t>마스터 제목 스타일 편집</a:t>
            </a:r>
            <a:endParaRPr lang="en-US"/>
          </a:p>
        </p:txBody>
      </p:sp>
      <p:sp>
        <p:nvSpPr>
          <p:cNvPr id="3" name="날짜 개체 틀 2">
            <a:extLst>
              <a:ext uri="{FF2B5EF4-FFF2-40B4-BE49-F238E27FC236}">
                <a16:creationId xmlns:a16="http://schemas.microsoft.com/office/drawing/2014/main" id="{13422294-D174-40F8-9850-94D17FE6FEFC}"/>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4" name="바닥글 개체 틀 3">
            <a:extLst>
              <a:ext uri="{FF2B5EF4-FFF2-40B4-BE49-F238E27FC236}">
                <a16:creationId xmlns:a16="http://schemas.microsoft.com/office/drawing/2014/main" id="{8D450FE4-9CFE-4BBA-B26D-FED2A955203C}"/>
              </a:ext>
            </a:extLst>
          </p:cNvPr>
          <p:cNvSpPr>
            <a:spLocks noGrp="1"/>
          </p:cNvSpPr>
          <p:nvPr>
            <p:ph type="ftr" sz="quarter" idx="11"/>
          </p:nvPr>
        </p:nvSpPr>
        <p:spPr/>
        <p:txBody>
          <a:bodyPr/>
          <a:lstStyle/>
          <a:p>
            <a:endParaRPr lang="en-US"/>
          </a:p>
        </p:txBody>
      </p:sp>
      <p:sp>
        <p:nvSpPr>
          <p:cNvPr id="5" name="슬라이드 번호 개체 틀 4">
            <a:extLst>
              <a:ext uri="{FF2B5EF4-FFF2-40B4-BE49-F238E27FC236}">
                <a16:creationId xmlns:a16="http://schemas.microsoft.com/office/drawing/2014/main" id="{A5F6E39E-CB12-4013-BD64-5EF74CB456A0}"/>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2738636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1820D1D6-B257-9337-5BED-DB58C81A467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43890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785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9BF719-B170-4184-A008-ADEFC9F9F6A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내용 개체 틀 2">
            <a:extLst>
              <a:ext uri="{FF2B5EF4-FFF2-40B4-BE49-F238E27FC236}">
                <a16:creationId xmlns:a16="http://schemas.microsoft.com/office/drawing/2014/main" id="{76EA85C3-4A96-4065-A684-02C7B7DC70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텍스트 개체 틀 3">
            <a:extLst>
              <a:ext uri="{FF2B5EF4-FFF2-40B4-BE49-F238E27FC236}">
                <a16:creationId xmlns:a16="http://schemas.microsoft.com/office/drawing/2014/main" id="{49AA155F-E921-4B97-9CEA-F52EF65F3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324949F-2491-40C9-BAB5-102FC7AB981E}"/>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6" name="바닥글 개체 틀 5">
            <a:extLst>
              <a:ext uri="{FF2B5EF4-FFF2-40B4-BE49-F238E27FC236}">
                <a16:creationId xmlns:a16="http://schemas.microsoft.com/office/drawing/2014/main" id="{32385E59-10A6-4567-BB20-E4445E9AEED4}"/>
              </a:ext>
            </a:extLst>
          </p:cNvPr>
          <p:cNvSpPr>
            <a:spLocks noGrp="1"/>
          </p:cNvSpPr>
          <p:nvPr>
            <p:ph type="ftr" sz="quarter" idx="11"/>
          </p:nvPr>
        </p:nvSpPr>
        <p:spPr/>
        <p:txBody>
          <a:bodyPr/>
          <a:lstStyle/>
          <a:p>
            <a:endParaRPr lang="en-US"/>
          </a:p>
        </p:txBody>
      </p:sp>
      <p:sp>
        <p:nvSpPr>
          <p:cNvPr id="7" name="슬라이드 번호 개체 틀 6">
            <a:extLst>
              <a:ext uri="{FF2B5EF4-FFF2-40B4-BE49-F238E27FC236}">
                <a16:creationId xmlns:a16="http://schemas.microsoft.com/office/drawing/2014/main" id="{0BE1FA5F-3702-43DE-9D7F-BB5960F7179B}"/>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31514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4776DD-A8EC-4B6C-B5B2-5FAD10F7906C}"/>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그림 개체 틀 2">
            <a:extLst>
              <a:ext uri="{FF2B5EF4-FFF2-40B4-BE49-F238E27FC236}">
                <a16:creationId xmlns:a16="http://schemas.microsoft.com/office/drawing/2014/main" id="{31190ECB-7C39-4978-B160-9D46F27669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텍스트 개체 틀 3">
            <a:extLst>
              <a:ext uri="{FF2B5EF4-FFF2-40B4-BE49-F238E27FC236}">
                <a16:creationId xmlns:a16="http://schemas.microsoft.com/office/drawing/2014/main" id="{8FAC6437-0B79-4377-9018-0934A1B41E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760D2A7-2F41-4832-A4C0-349F32327A68}"/>
              </a:ext>
            </a:extLst>
          </p:cNvPr>
          <p:cNvSpPr>
            <a:spLocks noGrp="1"/>
          </p:cNvSpPr>
          <p:nvPr>
            <p:ph type="dt" sz="half" idx="10"/>
          </p:nvPr>
        </p:nvSpPr>
        <p:spPr/>
        <p:txBody>
          <a:bodyPr/>
          <a:lstStyle/>
          <a:p>
            <a:fld id="{E929DFB4-6D58-40AD-9927-D137BA3B5634}" type="datetimeFigureOut">
              <a:rPr lang="en-US" smtClean="0"/>
              <a:t>2/24/2023</a:t>
            </a:fld>
            <a:endParaRPr lang="en-US"/>
          </a:p>
        </p:txBody>
      </p:sp>
      <p:sp>
        <p:nvSpPr>
          <p:cNvPr id="6" name="바닥글 개체 틀 5">
            <a:extLst>
              <a:ext uri="{FF2B5EF4-FFF2-40B4-BE49-F238E27FC236}">
                <a16:creationId xmlns:a16="http://schemas.microsoft.com/office/drawing/2014/main" id="{7F1FDAC0-1FD3-4434-93D6-0F3C20BC2708}"/>
              </a:ext>
            </a:extLst>
          </p:cNvPr>
          <p:cNvSpPr>
            <a:spLocks noGrp="1"/>
          </p:cNvSpPr>
          <p:nvPr>
            <p:ph type="ftr" sz="quarter" idx="11"/>
          </p:nvPr>
        </p:nvSpPr>
        <p:spPr/>
        <p:txBody>
          <a:bodyPr/>
          <a:lstStyle/>
          <a:p>
            <a:endParaRPr lang="en-US"/>
          </a:p>
        </p:txBody>
      </p:sp>
      <p:sp>
        <p:nvSpPr>
          <p:cNvPr id="7" name="슬라이드 번호 개체 틀 6">
            <a:extLst>
              <a:ext uri="{FF2B5EF4-FFF2-40B4-BE49-F238E27FC236}">
                <a16:creationId xmlns:a16="http://schemas.microsoft.com/office/drawing/2014/main" id="{FD497BAE-98BE-4F4D-A492-D68210A9063E}"/>
              </a:ext>
            </a:extLst>
          </p:cNvPr>
          <p:cNvSpPr>
            <a:spLocks noGrp="1"/>
          </p:cNvSpPr>
          <p:nvPr>
            <p:ph type="sldNum" sz="quarter" idx="12"/>
          </p:nvPr>
        </p:nvSpPr>
        <p:spPr/>
        <p:txBody>
          <a:bodyPr/>
          <a:lstStyle/>
          <a:p>
            <a:fld id="{D1E60069-75C6-4D82-87F3-E216487420DC}" type="slidenum">
              <a:rPr lang="en-US" smtClean="0"/>
              <a:t>‹#›</a:t>
            </a:fld>
            <a:endParaRPr lang="en-US"/>
          </a:p>
        </p:txBody>
      </p:sp>
    </p:spTree>
    <p:extLst>
      <p:ext uri="{BB962C8B-B14F-4D97-AF65-F5344CB8AC3E}">
        <p14:creationId xmlns:p14="http://schemas.microsoft.com/office/powerpoint/2010/main" val="421195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D1EBCF6-66FC-447C-9E35-85C1F8B48F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a:extLst>
              <a:ext uri="{FF2B5EF4-FFF2-40B4-BE49-F238E27FC236}">
                <a16:creationId xmlns:a16="http://schemas.microsoft.com/office/drawing/2014/main" id="{3C55F32F-2970-4D9E-B19B-2E4730F20A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4" name="날짜 개체 틀 3">
            <a:extLst>
              <a:ext uri="{FF2B5EF4-FFF2-40B4-BE49-F238E27FC236}">
                <a16:creationId xmlns:a16="http://schemas.microsoft.com/office/drawing/2014/main" id="{0BD37B85-C85C-49A3-AD08-DE1D967323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9DFB4-6D58-40AD-9927-D137BA3B5634}" type="datetimeFigureOut">
              <a:rPr lang="en-US" smtClean="0"/>
              <a:t>2/24/2023</a:t>
            </a:fld>
            <a:endParaRPr lang="en-US"/>
          </a:p>
        </p:txBody>
      </p:sp>
      <p:sp>
        <p:nvSpPr>
          <p:cNvPr id="5" name="바닥글 개체 틀 4">
            <a:extLst>
              <a:ext uri="{FF2B5EF4-FFF2-40B4-BE49-F238E27FC236}">
                <a16:creationId xmlns:a16="http://schemas.microsoft.com/office/drawing/2014/main" id="{5CB06244-840C-40D1-B982-EE2DA4610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a:extLst>
              <a:ext uri="{FF2B5EF4-FFF2-40B4-BE49-F238E27FC236}">
                <a16:creationId xmlns:a16="http://schemas.microsoft.com/office/drawing/2014/main" id="{584C4039-D18E-4973-AA28-A0D33FFAB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60069-75C6-4D82-87F3-E216487420DC}" type="slidenum">
              <a:rPr lang="en-US" smtClean="0"/>
              <a:t>‹#›</a:t>
            </a:fld>
            <a:endParaRPr lang="en-US"/>
          </a:p>
        </p:txBody>
      </p:sp>
    </p:spTree>
    <p:extLst>
      <p:ext uri="{BB962C8B-B14F-4D97-AF65-F5344CB8AC3E}">
        <p14:creationId xmlns:p14="http://schemas.microsoft.com/office/powerpoint/2010/main" val="2507600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992EE9AA-8180-4F8F-9546-D269F3B199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0892" y="258889"/>
            <a:ext cx="1875992" cy="844714"/>
          </a:xfrm>
          <a:prstGeom prst="rect">
            <a:avLst/>
          </a:prstGeom>
        </p:spPr>
      </p:pic>
      <p:sp>
        <p:nvSpPr>
          <p:cNvPr id="21" name="TextBox 20">
            <a:extLst>
              <a:ext uri="{FF2B5EF4-FFF2-40B4-BE49-F238E27FC236}">
                <a16:creationId xmlns:a16="http://schemas.microsoft.com/office/drawing/2014/main" id="{FB527BD1-5C26-4590-93C8-38CA12B93B20}"/>
              </a:ext>
            </a:extLst>
          </p:cNvPr>
          <p:cNvSpPr txBox="1"/>
          <p:nvPr/>
        </p:nvSpPr>
        <p:spPr>
          <a:xfrm>
            <a:off x="336589" y="3170658"/>
            <a:ext cx="6911936" cy="2031325"/>
          </a:xfrm>
          <a:prstGeom prst="rect">
            <a:avLst/>
          </a:prstGeom>
          <a:noFill/>
        </p:spPr>
        <p:txBody>
          <a:bodyPr wrap="square" rtlCol="0">
            <a:spAutoFit/>
          </a:bodyPr>
          <a:lstStyle/>
          <a:p>
            <a:r>
              <a:rPr lang="en-US" sz="2400" dirty="0" err="1">
                <a:latin typeface="+mj-ea"/>
                <a:ea typeface="+mj-ea"/>
              </a:rPr>
              <a:t>nnDetection</a:t>
            </a:r>
            <a:r>
              <a:rPr lang="en-US" sz="2400" dirty="0">
                <a:latin typeface="+mj-ea"/>
                <a:ea typeface="+mj-ea"/>
              </a:rPr>
              <a:t>: A Self-configuring Method for Medical Object Detection</a:t>
            </a:r>
          </a:p>
          <a:p>
            <a:br>
              <a:rPr lang="en-US" sz="2400" dirty="0">
                <a:latin typeface="+mj-ea"/>
                <a:ea typeface="+mj-ea"/>
              </a:rPr>
            </a:br>
            <a:br>
              <a:rPr lang="en-US" sz="2400" dirty="0">
                <a:latin typeface="+mj-ea"/>
                <a:ea typeface="+mj-ea"/>
              </a:rPr>
            </a:br>
            <a:r>
              <a:rPr lang="en-US" sz="1400" dirty="0">
                <a:latin typeface="+mj-ea"/>
                <a:ea typeface="+mj-ea"/>
              </a:rPr>
              <a:t>Michael Baumgartner, Paul F. Jaeger, Fabian </a:t>
            </a:r>
            <a:r>
              <a:rPr lang="en-US" sz="1400" dirty="0" err="1">
                <a:latin typeface="+mj-ea"/>
                <a:ea typeface="+mj-ea"/>
              </a:rPr>
              <a:t>Isensee</a:t>
            </a:r>
            <a:r>
              <a:rPr lang="en-US" sz="1400" dirty="0">
                <a:latin typeface="+mj-ea"/>
                <a:ea typeface="+mj-ea"/>
              </a:rPr>
              <a:t>, Klaus H. Maier-Hein</a:t>
            </a:r>
            <a:br>
              <a:rPr lang="en-US" sz="1600" dirty="0">
                <a:latin typeface="+mj-ea"/>
                <a:ea typeface="+mj-ea"/>
              </a:rPr>
            </a:br>
            <a:r>
              <a:rPr lang="en-US" sz="1400" dirty="0">
                <a:latin typeface="+mj-ea"/>
                <a:ea typeface="+mj-ea"/>
              </a:rPr>
              <a:t>MICCAI 2021</a:t>
            </a:r>
          </a:p>
        </p:txBody>
      </p:sp>
      <p:sp>
        <p:nvSpPr>
          <p:cNvPr id="22" name="TextBox 21">
            <a:extLst>
              <a:ext uri="{FF2B5EF4-FFF2-40B4-BE49-F238E27FC236}">
                <a16:creationId xmlns:a16="http://schemas.microsoft.com/office/drawing/2014/main" id="{CA592BB2-0845-42B1-B9A8-1675F3DECEFD}"/>
              </a:ext>
            </a:extLst>
          </p:cNvPr>
          <p:cNvSpPr txBox="1"/>
          <p:nvPr/>
        </p:nvSpPr>
        <p:spPr>
          <a:xfrm>
            <a:off x="7820025" y="3573883"/>
            <a:ext cx="4161588" cy="978729"/>
          </a:xfrm>
          <a:prstGeom prst="rect">
            <a:avLst/>
          </a:prstGeom>
          <a:noFill/>
        </p:spPr>
        <p:txBody>
          <a:bodyPr wrap="none" rtlCol="0">
            <a:spAutoFit/>
          </a:bodyPr>
          <a:lstStyle/>
          <a:p>
            <a:pPr latinLnBrk="1">
              <a:lnSpc>
                <a:spcPct val="90000"/>
              </a:lnSpc>
              <a:defRPr/>
            </a:pPr>
            <a:r>
              <a:rPr lang="en-US" altLang="ko-KR" sz="1600" b="1" dirty="0">
                <a:solidFill>
                  <a:srgbClr val="ED7D31"/>
                </a:solidFill>
                <a:latin typeface="+mn-ea"/>
                <a:cs typeface="Biome Light" panose="020B0502040204020203" pitchFamily="34" charset="0"/>
              </a:rPr>
              <a:t>M</a:t>
            </a:r>
            <a:r>
              <a:rPr lang="en-US" altLang="ko-KR" sz="1600" dirty="0">
                <a:latin typeface="+mn-ea"/>
                <a:cs typeface="Biome Light" panose="020B0502040204020203" pitchFamily="34" charset="0"/>
              </a:rPr>
              <a:t>edical</a:t>
            </a:r>
            <a:r>
              <a:rPr lang="ko-KR" altLang="en-US" sz="1600" dirty="0">
                <a:latin typeface="+mn-ea"/>
                <a:cs typeface="Biome Light" panose="020B0502040204020203" pitchFamily="34" charset="0"/>
              </a:rPr>
              <a:t> </a:t>
            </a:r>
            <a:r>
              <a:rPr lang="en-US" altLang="ko-KR" sz="1600" b="1" dirty="0">
                <a:solidFill>
                  <a:srgbClr val="ED7D31"/>
                </a:solidFill>
                <a:latin typeface="+mn-ea"/>
                <a:cs typeface="Biome Light" panose="020B0502040204020203" pitchFamily="34" charset="0"/>
              </a:rPr>
              <a:t>I</a:t>
            </a:r>
            <a:r>
              <a:rPr lang="en-US" altLang="ko-KR" sz="1600" dirty="0">
                <a:latin typeface="+mn-ea"/>
                <a:cs typeface="Biome Light" panose="020B0502040204020203" pitchFamily="34" charset="0"/>
              </a:rPr>
              <a:t>maging</a:t>
            </a:r>
            <a:r>
              <a:rPr lang="ko-KR" altLang="en-US" sz="1600" dirty="0">
                <a:latin typeface="+mn-ea"/>
                <a:cs typeface="Biome Light" panose="020B0502040204020203" pitchFamily="34" charset="0"/>
              </a:rPr>
              <a:t> </a:t>
            </a:r>
            <a:r>
              <a:rPr lang="en-US" altLang="ko-KR" sz="1600" dirty="0">
                <a:latin typeface="+mn-ea"/>
                <a:cs typeface="Biome Light" panose="020B0502040204020203" pitchFamily="34" charset="0"/>
              </a:rPr>
              <a:t>&amp; </a:t>
            </a:r>
            <a:r>
              <a:rPr lang="en-US" altLang="ko-KR" sz="1600" b="1" dirty="0">
                <a:solidFill>
                  <a:srgbClr val="ED7D31"/>
                </a:solidFill>
                <a:latin typeface="+mn-ea"/>
                <a:cs typeface="Biome Light" panose="020B0502040204020203" pitchFamily="34" charset="0"/>
              </a:rPr>
              <a:t>I</a:t>
            </a:r>
            <a:r>
              <a:rPr lang="en-US" altLang="ko-KR" sz="1600" dirty="0">
                <a:latin typeface="+mn-ea"/>
                <a:cs typeface="Biome Light" panose="020B0502040204020203" pitchFamily="34" charset="0"/>
              </a:rPr>
              <a:t>ntelligent </a:t>
            </a:r>
            <a:r>
              <a:rPr lang="en-US" altLang="ko-KR" sz="1600" b="1" dirty="0">
                <a:solidFill>
                  <a:srgbClr val="ED7D31"/>
                </a:solidFill>
                <a:latin typeface="+mn-ea"/>
                <a:cs typeface="Biome Light" panose="020B0502040204020203" pitchFamily="34" charset="0"/>
              </a:rPr>
              <a:t>R</a:t>
            </a:r>
            <a:r>
              <a:rPr lang="en-US" altLang="ko-KR" sz="1600" dirty="0">
                <a:latin typeface="+mn-ea"/>
                <a:cs typeface="Biome Light" panose="020B0502040204020203" pitchFamily="34" charset="0"/>
              </a:rPr>
              <a:t>eality </a:t>
            </a:r>
            <a:r>
              <a:rPr lang="en-US" altLang="ko-KR" sz="1600" b="1" dirty="0">
                <a:solidFill>
                  <a:srgbClr val="ED7D31"/>
                </a:solidFill>
                <a:latin typeface="+mn-ea"/>
                <a:cs typeface="Biome Light" panose="020B0502040204020203" pitchFamily="34" charset="0"/>
              </a:rPr>
              <a:t>L</a:t>
            </a:r>
            <a:r>
              <a:rPr lang="en-US" altLang="ko-KR" sz="1600" dirty="0">
                <a:latin typeface="+mn-ea"/>
                <a:cs typeface="Biome Light" panose="020B0502040204020203" pitchFamily="34" charset="0"/>
              </a:rPr>
              <a:t>ab.</a:t>
            </a:r>
          </a:p>
          <a:p>
            <a:pPr latinLnBrk="1">
              <a:lnSpc>
                <a:spcPct val="90000"/>
              </a:lnSpc>
              <a:defRPr/>
            </a:pPr>
            <a:r>
              <a:rPr lang="en-US" altLang="ko-KR" sz="1600" dirty="0">
                <a:latin typeface="+mn-ea"/>
                <a:cs typeface="Biome Light" panose="020B0502040204020203" pitchFamily="34" charset="0"/>
              </a:rPr>
              <a:t>Convergence Medicine/Radiology, </a:t>
            </a:r>
          </a:p>
          <a:p>
            <a:pPr latinLnBrk="1">
              <a:lnSpc>
                <a:spcPct val="90000"/>
              </a:lnSpc>
              <a:defRPr/>
            </a:pPr>
            <a:r>
              <a:rPr lang="en-US" altLang="ko-KR" sz="1600" dirty="0">
                <a:latin typeface="+mn-ea"/>
                <a:cs typeface="Biome Light" panose="020B0502040204020203" pitchFamily="34" charset="0"/>
              </a:rPr>
              <a:t>University of Ulsan College of Medicine</a:t>
            </a:r>
          </a:p>
          <a:p>
            <a:pPr latinLnBrk="1">
              <a:lnSpc>
                <a:spcPct val="90000"/>
              </a:lnSpc>
              <a:defRPr/>
            </a:pPr>
            <a:r>
              <a:rPr lang="en-US" altLang="ko-KR" sz="1600" dirty="0" err="1">
                <a:latin typeface="+mn-ea"/>
                <a:cs typeface="Biome Light" panose="020B0502040204020203" pitchFamily="34" charset="0"/>
              </a:rPr>
              <a:t>Asan</a:t>
            </a:r>
            <a:r>
              <a:rPr lang="en-US" altLang="ko-KR" sz="1600" dirty="0">
                <a:latin typeface="+mn-ea"/>
                <a:cs typeface="Biome Light" panose="020B0502040204020203" pitchFamily="34" charset="0"/>
              </a:rPr>
              <a:t> Medical Center</a:t>
            </a:r>
          </a:p>
        </p:txBody>
      </p:sp>
      <p:sp>
        <p:nvSpPr>
          <p:cNvPr id="23" name="TextBox 22">
            <a:extLst>
              <a:ext uri="{FF2B5EF4-FFF2-40B4-BE49-F238E27FC236}">
                <a16:creationId xmlns:a16="http://schemas.microsoft.com/office/drawing/2014/main" id="{E2603124-40B9-4E4B-B531-AEFD9BB0ABA6}"/>
              </a:ext>
            </a:extLst>
          </p:cNvPr>
          <p:cNvSpPr txBox="1"/>
          <p:nvPr/>
        </p:nvSpPr>
        <p:spPr>
          <a:xfrm>
            <a:off x="311189" y="5948783"/>
            <a:ext cx="1300356" cy="369332"/>
          </a:xfrm>
          <a:prstGeom prst="rect">
            <a:avLst/>
          </a:prstGeom>
          <a:noFill/>
        </p:spPr>
        <p:txBody>
          <a:bodyPr wrap="none" rtlCol="0">
            <a:spAutoFit/>
          </a:bodyPr>
          <a:lstStyle/>
          <a:p>
            <a:r>
              <a:rPr lang="en-US" altLang="ko-KR" dirty="0">
                <a:latin typeface="+mn-ea"/>
                <a:cs typeface="맑은 고딕 Semilight" panose="020B0502040204020203" pitchFamily="50" charset="-127"/>
              </a:rPr>
              <a:t>2023.02.16</a:t>
            </a:r>
            <a:endParaRPr lang="en-US" dirty="0">
              <a:latin typeface="+mn-ea"/>
              <a:cs typeface="맑은 고딕 Semilight" panose="020B0502040204020203" pitchFamily="50" charset="-127"/>
            </a:endParaRPr>
          </a:p>
        </p:txBody>
      </p:sp>
      <p:sp>
        <p:nvSpPr>
          <p:cNvPr id="24" name="TextBox 23">
            <a:extLst>
              <a:ext uri="{FF2B5EF4-FFF2-40B4-BE49-F238E27FC236}">
                <a16:creationId xmlns:a16="http://schemas.microsoft.com/office/drawing/2014/main" id="{1B6A52D0-F944-46B5-912C-734CACCA97C2}"/>
              </a:ext>
            </a:extLst>
          </p:cNvPr>
          <p:cNvSpPr txBox="1"/>
          <p:nvPr/>
        </p:nvSpPr>
        <p:spPr>
          <a:xfrm>
            <a:off x="10594725" y="6044033"/>
            <a:ext cx="1555682" cy="369332"/>
          </a:xfrm>
          <a:prstGeom prst="rect">
            <a:avLst/>
          </a:prstGeom>
          <a:noFill/>
        </p:spPr>
        <p:txBody>
          <a:bodyPr wrap="none" rtlCol="0">
            <a:spAutoFit/>
          </a:bodyPr>
          <a:lstStyle/>
          <a:p>
            <a:pPr algn="r" latinLnBrk="1">
              <a:defRPr/>
            </a:pPr>
            <a:r>
              <a:rPr lang="en-US" altLang="ko-KR" dirty="0">
                <a:latin typeface="+mn-ea"/>
                <a:cs typeface="Biome Light" panose="020B0502040204020203" pitchFamily="34" charset="0"/>
              </a:rPr>
              <a:t>www.mi2rl.co</a:t>
            </a:r>
          </a:p>
        </p:txBody>
      </p:sp>
      <p:sp>
        <p:nvSpPr>
          <p:cNvPr id="25" name="TextBox 24">
            <a:extLst>
              <a:ext uri="{FF2B5EF4-FFF2-40B4-BE49-F238E27FC236}">
                <a16:creationId xmlns:a16="http://schemas.microsoft.com/office/drawing/2014/main" id="{B2F177A8-7A63-42ED-B7B9-411FCD2B8AE1}"/>
              </a:ext>
            </a:extLst>
          </p:cNvPr>
          <p:cNvSpPr txBox="1"/>
          <p:nvPr/>
        </p:nvSpPr>
        <p:spPr>
          <a:xfrm>
            <a:off x="7820025" y="4868532"/>
            <a:ext cx="1428596" cy="369332"/>
          </a:xfrm>
          <a:prstGeom prst="rect">
            <a:avLst/>
          </a:prstGeom>
          <a:noFill/>
        </p:spPr>
        <p:txBody>
          <a:bodyPr wrap="none" rtlCol="0">
            <a:spAutoFit/>
          </a:bodyPr>
          <a:lstStyle/>
          <a:p>
            <a:r>
              <a:rPr lang="en-US" dirty="0" err="1">
                <a:latin typeface="+mn-ea"/>
                <a:cs typeface="맑은 고딕 Semilight" panose="020B0502040204020203" pitchFamily="50" charset="-127"/>
              </a:rPr>
              <a:t>Jihoon</a:t>
            </a:r>
            <a:r>
              <a:rPr lang="en-US" dirty="0">
                <a:latin typeface="+mn-ea"/>
                <a:cs typeface="맑은 고딕 Semilight" panose="020B0502040204020203" pitchFamily="50" charset="-127"/>
              </a:rPr>
              <a:t> Jung</a:t>
            </a:r>
          </a:p>
        </p:txBody>
      </p:sp>
      <p:grpSp>
        <p:nvGrpSpPr>
          <p:cNvPr id="10" name="그룹 9">
            <a:extLst>
              <a:ext uri="{FF2B5EF4-FFF2-40B4-BE49-F238E27FC236}">
                <a16:creationId xmlns:a16="http://schemas.microsoft.com/office/drawing/2014/main" id="{F5C465BC-40DD-0870-6659-6534A69A39A6}"/>
              </a:ext>
            </a:extLst>
          </p:cNvPr>
          <p:cNvGrpSpPr/>
          <p:nvPr/>
        </p:nvGrpSpPr>
        <p:grpSpPr>
          <a:xfrm>
            <a:off x="5912813" y="180009"/>
            <a:ext cx="6209019" cy="2475949"/>
            <a:chOff x="3436631" y="3229525"/>
            <a:chExt cx="6209019" cy="2475949"/>
          </a:xfrm>
        </p:grpSpPr>
        <p:pic>
          <p:nvPicPr>
            <p:cNvPr id="4" name="그림 3">
              <a:extLst>
                <a:ext uri="{FF2B5EF4-FFF2-40B4-BE49-F238E27FC236}">
                  <a16:creationId xmlns:a16="http://schemas.microsoft.com/office/drawing/2014/main" id="{448660BA-21AF-5DB6-A26E-58B1CD03A5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36631" y="3229525"/>
              <a:ext cx="6209019" cy="2475949"/>
            </a:xfrm>
            <a:prstGeom prst="rect">
              <a:avLst/>
            </a:prstGeom>
          </p:spPr>
        </p:pic>
        <p:cxnSp>
          <p:nvCxnSpPr>
            <p:cNvPr id="6" name="직선 연결선 5">
              <a:extLst>
                <a:ext uri="{FF2B5EF4-FFF2-40B4-BE49-F238E27FC236}">
                  <a16:creationId xmlns:a16="http://schemas.microsoft.com/office/drawing/2014/main" id="{0E4003A3-99F7-8A10-B4C1-0C9C84F25AB0}"/>
                </a:ext>
              </a:extLst>
            </p:cNvPr>
            <p:cNvCxnSpPr>
              <a:cxnSpLocks/>
            </p:cNvCxnSpPr>
            <p:nvPr/>
          </p:nvCxnSpPr>
          <p:spPr>
            <a:xfrm>
              <a:off x="6407150" y="3376541"/>
              <a:ext cx="792725" cy="453247"/>
            </a:xfrm>
            <a:prstGeom prst="line">
              <a:avLst/>
            </a:prstGeom>
            <a:ln w="69850"/>
          </p:spPr>
          <p:style>
            <a:lnRef idx="1">
              <a:schemeClr val="accent2"/>
            </a:lnRef>
            <a:fillRef idx="0">
              <a:schemeClr val="accent2"/>
            </a:fillRef>
            <a:effectRef idx="0">
              <a:schemeClr val="accent2"/>
            </a:effectRef>
            <a:fontRef idx="minor">
              <a:schemeClr val="tx1"/>
            </a:fontRef>
          </p:style>
        </p:cxnSp>
        <p:cxnSp>
          <p:nvCxnSpPr>
            <p:cNvPr id="7" name="직선 연결선 6">
              <a:extLst>
                <a:ext uri="{FF2B5EF4-FFF2-40B4-BE49-F238E27FC236}">
                  <a16:creationId xmlns:a16="http://schemas.microsoft.com/office/drawing/2014/main" id="{AF9F2EE2-2481-50EA-375B-B332EF4E6DFB}"/>
                </a:ext>
              </a:extLst>
            </p:cNvPr>
            <p:cNvCxnSpPr>
              <a:cxnSpLocks/>
            </p:cNvCxnSpPr>
            <p:nvPr/>
          </p:nvCxnSpPr>
          <p:spPr>
            <a:xfrm flipV="1">
              <a:off x="6407150" y="3820803"/>
              <a:ext cx="792725" cy="624631"/>
            </a:xfrm>
            <a:prstGeom prst="line">
              <a:avLst/>
            </a:prstGeom>
            <a:ln w="69850"/>
          </p:spPr>
          <p:style>
            <a:lnRef idx="1">
              <a:schemeClr val="accent2"/>
            </a:lnRef>
            <a:fillRef idx="0">
              <a:schemeClr val="accent2"/>
            </a:fillRef>
            <a:effectRef idx="0">
              <a:schemeClr val="accent2"/>
            </a:effectRef>
            <a:fontRef idx="minor">
              <a:schemeClr val="tx1"/>
            </a:fontRef>
          </p:style>
        </p:cxnSp>
        <p:cxnSp>
          <p:nvCxnSpPr>
            <p:cNvPr id="8" name="직선 연결선 7">
              <a:extLst>
                <a:ext uri="{FF2B5EF4-FFF2-40B4-BE49-F238E27FC236}">
                  <a16:creationId xmlns:a16="http://schemas.microsoft.com/office/drawing/2014/main" id="{DEB3EB5C-62B6-5E3D-C3E7-996D9E8BBF3E}"/>
                </a:ext>
              </a:extLst>
            </p:cNvPr>
            <p:cNvCxnSpPr>
              <a:cxnSpLocks/>
            </p:cNvCxnSpPr>
            <p:nvPr/>
          </p:nvCxnSpPr>
          <p:spPr>
            <a:xfrm>
              <a:off x="6410325" y="4439084"/>
              <a:ext cx="876618" cy="0"/>
            </a:xfrm>
            <a:prstGeom prst="line">
              <a:avLst/>
            </a:prstGeom>
            <a:ln w="69850"/>
          </p:spPr>
          <p:style>
            <a:lnRef idx="1">
              <a:schemeClr val="accent2"/>
            </a:lnRef>
            <a:fillRef idx="0">
              <a:schemeClr val="accent2"/>
            </a:fillRef>
            <a:effectRef idx="0">
              <a:schemeClr val="accent2"/>
            </a:effectRef>
            <a:fontRef idx="minor">
              <a:schemeClr val="tx1"/>
            </a:fontRef>
          </p:style>
        </p:cxnSp>
      </p:grpSp>
      <p:pic>
        <p:nvPicPr>
          <p:cNvPr id="2" name="Picture 3">
            <a:extLst>
              <a:ext uri="{FF2B5EF4-FFF2-40B4-BE49-F238E27FC236}">
                <a16:creationId xmlns:a16="http://schemas.microsoft.com/office/drawing/2014/main" id="{3138ABCB-59F9-B398-B673-3AE8D0BAFD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38900"/>
            <a:ext cx="12192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83142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66482" t="20335" r="18835" b="67274"/>
          <a:stretch/>
        </p:blipFill>
        <p:spPr>
          <a:xfrm>
            <a:off x="7899400" y="2159000"/>
            <a:ext cx="1745342" cy="660400"/>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1850571" y="1083660"/>
            <a:ext cx="5943599" cy="1893339"/>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b="1" dirty="0">
                <a:latin typeface="+mj-ea"/>
                <a:ea typeface="+mj-ea"/>
              </a:rPr>
              <a:t>Retina U-Net</a:t>
            </a:r>
            <a:r>
              <a:rPr lang="en-US" sz="1600" dirty="0">
                <a:latin typeface="+mj-ea"/>
                <a:ea typeface="+mj-ea"/>
              </a:rPr>
              <a:t> with an encoder which consists of plain convolutions, </a:t>
            </a:r>
            <a:r>
              <a:rPr lang="en-US" sz="1600" b="1" dirty="0" err="1">
                <a:latin typeface="+mj-ea"/>
                <a:ea typeface="+mj-ea"/>
              </a:rPr>
              <a:t>ReLU</a:t>
            </a:r>
            <a:r>
              <a:rPr lang="en-US" sz="1600" dirty="0">
                <a:latin typeface="+mj-ea"/>
                <a:ea typeface="+mj-ea"/>
              </a:rPr>
              <a:t> and </a:t>
            </a:r>
            <a:r>
              <a:rPr lang="en-US" sz="1600" b="1" dirty="0">
                <a:latin typeface="+mj-ea"/>
                <a:ea typeface="+mj-ea"/>
              </a:rPr>
              <a:t>instance normalization</a:t>
            </a:r>
            <a:r>
              <a:rPr lang="en-US" sz="1600" dirty="0">
                <a:latin typeface="+mj-ea"/>
                <a:ea typeface="+mj-ea"/>
              </a:rPr>
              <a:t> blocks.</a:t>
            </a:r>
          </a:p>
          <a:p>
            <a:pPr marL="285750" indent="-285750">
              <a:lnSpc>
                <a:spcPct val="150000"/>
              </a:lnSpc>
              <a:buFont typeface="Arial" panose="020B0604020202020204" pitchFamily="34" charset="0"/>
              <a:buChar char="•"/>
            </a:pPr>
            <a:r>
              <a:rPr lang="en-US" sz="1600" dirty="0">
                <a:latin typeface="+mj-ea"/>
                <a:ea typeface="+mj-ea"/>
              </a:rPr>
              <a:t>The detection heads used for anchor </a:t>
            </a:r>
            <a:r>
              <a:rPr lang="en-US" sz="1600" b="1" dirty="0">
                <a:latin typeface="+mj-ea"/>
                <a:ea typeface="+mj-ea"/>
              </a:rPr>
              <a:t>classification and regression consist of three convolutions with group norm.</a:t>
            </a:r>
          </a:p>
        </p:txBody>
      </p:sp>
      <p:pic>
        <p:nvPicPr>
          <p:cNvPr id="11" name="그림 10">
            <a:extLst>
              <a:ext uri="{FF2B5EF4-FFF2-40B4-BE49-F238E27FC236}">
                <a16:creationId xmlns:a16="http://schemas.microsoft.com/office/drawing/2014/main" id="{4DAA94AC-5BCF-6222-DC0C-09EA77CE0B17}"/>
              </a:ext>
            </a:extLst>
          </p:cNvPr>
          <p:cNvPicPr>
            <a:picLocks noChangeAspect="1"/>
          </p:cNvPicPr>
          <p:nvPr/>
        </p:nvPicPr>
        <p:blipFill>
          <a:blip r:embed="rId4"/>
          <a:stretch>
            <a:fillRect/>
          </a:stretch>
        </p:blipFill>
        <p:spPr>
          <a:xfrm>
            <a:off x="2232705" y="3010564"/>
            <a:ext cx="5179330" cy="3264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415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66696" t="37015" r="19262" b="51276"/>
          <a:stretch/>
        </p:blipFill>
        <p:spPr>
          <a:xfrm>
            <a:off x="7924800" y="3048000"/>
            <a:ext cx="1669143" cy="624114"/>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1981200" y="2983667"/>
            <a:ext cx="5943599" cy="1524007"/>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b="1" dirty="0">
                <a:latin typeface="+mj-ea"/>
                <a:ea typeface="+mj-ea"/>
              </a:rPr>
              <a:t>Adaptive Training Sample Selection (ATSS)</a:t>
            </a:r>
            <a:r>
              <a:rPr lang="en-US" sz="1600" dirty="0">
                <a:latin typeface="+mj-ea"/>
                <a:ea typeface="+mj-ea"/>
              </a:rPr>
              <a:t> is used to match anchors and ground truth boxes.</a:t>
            </a:r>
          </a:p>
          <a:p>
            <a:pPr marL="285750" indent="-285750">
              <a:lnSpc>
                <a:spcPct val="150000"/>
              </a:lnSpc>
              <a:buFont typeface="Arial" panose="020B0604020202020204" pitchFamily="34" charset="0"/>
              <a:buChar char="•"/>
            </a:pPr>
            <a:r>
              <a:rPr lang="en-US" sz="1600" dirty="0">
                <a:latin typeface="+mj-ea"/>
                <a:ea typeface="+mj-ea"/>
              </a:rPr>
              <a:t>The center of the anchor boxes do not need to lie within the ground truth box.</a:t>
            </a:r>
          </a:p>
        </p:txBody>
      </p:sp>
    </p:spTree>
    <p:extLst>
      <p:ext uri="{BB962C8B-B14F-4D97-AF65-F5344CB8AC3E}">
        <p14:creationId xmlns:p14="http://schemas.microsoft.com/office/powerpoint/2010/main" val="3822211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982577" cy="461665"/>
          </a:xfrm>
          <a:prstGeom prst="rect">
            <a:avLst/>
          </a:prstGeom>
          <a:noFill/>
          <a:ln>
            <a:noFill/>
          </a:ln>
        </p:spPr>
        <p:txBody>
          <a:bodyPr wrap="none" rtlCol="0">
            <a:spAutoFit/>
          </a:bodyPr>
          <a:lstStyle/>
          <a:p>
            <a:r>
              <a:rPr lang="en-US" sz="2400" b="1" dirty="0">
                <a:latin typeface="+mj-ea"/>
                <a:ea typeface="+mj-ea"/>
              </a:rPr>
              <a:t>ATSS</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496F07-F9B1-E8DA-5D79-2D0EF4FA817F}"/>
              </a:ext>
            </a:extLst>
          </p:cNvPr>
          <p:cNvSpPr txBox="1"/>
          <p:nvPr/>
        </p:nvSpPr>
        <p:spPr>
          <a:xfrm>
            <a:off x="152401" y="1165312"/>
            <a:ext cx="11887198" cy="4109330"/>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latin typeface="+mj-ea"/>
                <a:ea typeface="+mj-ea"/>
              </a:rPr>
              <a:t>Adaptive Training Sample Selection (</a:t>
            </a:r>
            <a:r>
              <a:rPr lang="en-US" altLang="ko-KR" sz="1600" dirty="0">
                <a:latin typeface="+mj-ea"/>
                <a:ea typeface="+mj-ea"/>
              </a:rPr>
              <a:t>ATSS</a:t>
            </a:r>
            <a:r>
              <a:rPr lang="en-US" sz="1600" dirty="0">
                <a:latin typeface="+mj-ea"/>
                <a:ea typeface="+mj-ea"/>
              </a:rPr>
              <a:t>) is a method used in object detection models </a:t>
            </a:r>
            <a:r>
              <a:rPr lang="en-US" sz="1600" b="1" dirty="0">
                <a:latin typeface="+mj-ea"/>
                <a:ea typeface="+mj-ea"/>
              </a:rPr>
              <a:t>to improve the accuracy of matching anchor boxes with ground truth boxes.</a:t>
            </a:r>
            <a:r>
              <a:rPr lang="en-US" sz="1600" dirty="0">
                <a:latin typeface="+mj-ea"/>
                <a:ea typeface="+mj-ea"/>
              </a:rPr>
              <a:t> The goal of ATSS is </a:t>
            </a:r>
            <a:r>
              <a:rPr lang="en-US" sz="1600" b="1" dirty="0">
                <a:latin typeface="+mj-ea"/>
                <a:ea typeface="+mj-ea"/>
              </a:rPr>
              <a:t>to reduce the number of false positives and false negatives</a:t>
            </a:r>
            <a:r>
              <a:rPr lang="en-US" sz="1600" dirty="0">
                <a:latin typeface="+mj-ea"/>
                <a:ea typeface="+mj-ea"/>
              </a:rPr>
              <a:t> in object detection by better matching anchor boxes to the objects in the image.</a:t>
            </a:r>
          </a:p>
          <a:p>
            <a:pPr marL="285750" indent="-285750">
              <a:lnSpc>
                <a:spcPct val="150000"/>
              </a:lnSpc>
              <a:buFont typeface="Arial" panose="020B0604020202020204" pitchFamily="34" charset="0"/>
              <a:buChar char="•"/>
            </a:pPr>
            <a:endParaRPr lang="en-US" sz="1600" dirty="0">
              <a:latin typeface="+mj-ea"/>
              <a:ea typeface="+mj-ea"/>
            </a:endParaRPr>
          </a:p>
          <a:p>
            <a:pPr marL="285750" indent="-285750">
              <a:lnSpc>
                <a:spcPct val="150000"/>
              </a:lnSpc>
              <a:buFont typeface="Arial" panose="020B0604020202020204" pitchFamily="34" charset="0"/>
              <a:buChar char="•"/>
            </a:pPr>
            <a:r>
              <a:rPr lang="en-US" sz="1600" b="1" dirty="0">
                <a:latin typeface="+mj-ea"/>
                <a:ea typeface="+mj-ea"/>
              </a:rPr>
              <a:t>In traditional object detection models</a:t>
            </a:r>
            <a:r>
              <a:rPr lang="en-US" sz="1600" dirty="0">
                <a:latin typeface="+mj-ea"/>
                <a:ea typeface="+mj-ea"/>
              </a:rPr>
              <a:t>, anchor boxes are typically generated based on a </a:t>
            </a:r>
            <a:r>
              <a:rPr lang="en-US" sz="1600" b="1" dirty="0">
                <a:latin typeface="+mj-ea"/>
                <a:ea typeface="+mj-ea"/>
              </a:rPr>
              <a:t>fixed set of aspect ratios and scales</a:t>
            </a:r>
            <a:r>
              <a:rPr lang="en-US" sz="1600" dirty="0">
                <a:latin typeface="+mj-ea"/>
                <a:ea typeface="+mj-ea"/>
              </a:rPr>
              <a:t>. These anchor boxes are then matched to ground truth boxes using a heuristic, such as the Intersection over Union (</a:t>
            </a:r>
            <a:r>
              <a:rPr lang="en-US" sz="1600" dirty="0" err="1">
                <a:latin typeface="+mj-ea"/>
                <a:ea typeface="+mj-ea"/>
              </a:rPr>
              <a:t>IoU</a:t>
            </a:r>
            <a:r>
              <a:rPr lang="en-US" sz="1600" dirty="0">
                <a:latin typeface="+mj-ea"/>
                <a:ea typeface="+mj-ea"/>
              </a:rPr>
              <a:t>) metric.</a:t>
            </a:r>
          </a:p>
          <a:p>
            <a:pPr marL="285750" indent="-285750">
              <a:lnSpc>
                <a:spcPct val="150000"/>
              </a:lnSpc>
              <a:buFont typeface="Arial" panose="020B0604020202020204" pitchFamily="34" charset="0"/>
              <a:buChar char="•"/>
            </a:pPr>
            <a:endParaRPr lang="en-US" sz="1600" dirty="0">
              <a:latin typeface="+mj-ea"/>
              <a:ea typeface="+mj-ea"/>
            </a:endParaRPr>
          </a:p>
          <a:p>
            <a:pPr marL="285750" indent="-285750">
              <a:lnSpc>
                <a:spcPct val="150000"/>
              </a:lnSpc>
              <a:buFont typeface="Arial" panose="020B0604020202020204" pitchFamily="34" charset="0"/>
              <a:buChar char="•"/>
            </a:pPr>
            <a:r>
              <a:rPr lang="en-US" sz="1600" dirty="0">
                <a:latin typeface="+mj-ea"/>
                <a:ea typeface="+mj-ea"/>
              </a:rPr>
              <a:t>However, </a:t>
            </a:r>
            <a:r>
              <a:rPr lang="en-US" sz="1600" b="1" dirty="0">
                <a:latin typeface="+mj-ea"/>
                <a:ea typeface="+mj-ea"/>
              </a:rPr>
              <a:t>in practice</a:t>
            </a:r>
            <a:r>
              <a:rPr lang="en-US" sz="1600" dirty="0">
                <a:latin typeface="+mj-ea"/>
                <a:ea typeface="+mj-ea"/>
              </a:rPr>
              <a:t>, </a:t>
            </a:r>
            <a:r>
              <a:rPr lang="en-US" sz="1600" b="1" dirty="0">
                <a:latin typeface="+mj-ea"/>
                <a:ea typeface="+mj-ea"/>
              </a:rPr>
              <a:t>the objects </a:t>
            </a:r>
            <a:r>
              <a:rPr lang="en-US" sz="1600" dirty="0">
                <a:latin typeface="+mj-ea"/>
                <a:ea typeface="+mj-ea"/>
              </a:rPr>
              <a:t>in an image can have </a:t>
            </a:r>
            <a:r>
              <a:rPr lang="en-US" sz="1600" b="1" dirty="0">
                <a:latin typeface="+mj-ea"/>
                <a:ea typeface="+mj-ea"/>
              </a:rPr>
              <a:t>a wide range of aspect ratios and scales</a:t>
            </a:r>
            <a:r>
              <a:rPr lang="en-US" sz="1600" dirty="0">
                <a:latin typeface="+mj-ea"/>
                <a:ea typeface="+mj-ea"/>
              </a:rPr>
              <a:t>, and the fixed set of anchor boxes may not be able to match all of them accurately. </a:t>
            </a:r>
            <a:r>
              <a:rPr lang="en-US" sz="1600" b="1" dirty="0">
                <a:latin typeface="+mj-ea"/>
                <a:ea typeface="+mj-ea"/>
              </a:rPr>
              <a:t>This can result in false positives or false negatives</a:t>
            </a:r>
            <a:r>
              <a:rPr lang="en-US" sz="1600" dirty="0">
                <a:latin typeface="+mj-ea"/>
                <a:ea typeface="+mj-ea"/>
              </a:rPr>
              <a:t>, where the model incorrectly detects or misses an object in the image.</a:t>
            </a:r>
          </a:p>
        </p:txBody>
      </p:sp>
    </p:spTree>
    <p:extLst>
      <p:ext uri="{BB962C8B-B14F-4D97-AF65-F5344CB8AC3E}">
        <p14:creationId xmlns:p14="http://schemas.microsoft.com/office/powerpoint/2010/main" val="272808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982577" cy="461665"/>
          </a:xfrm>
          <a:prstGeom prst="rect">
            <a:avLst/>
          </a:prstGeom>
          <a:noFill/>
          <a:ln>
            <a:noFill/>
          </a:ln>
        </p:spPr>
        <p:txBody>
          <a:bodyPr wrap="none" rtlCol="0">
            <a:spAutoFit/>
          </a:bodyPr>
          <a:lstStyle/>
          <a:p>
            <a:r>
              <a:rPr lang="en-US" sz="2400" b="1" dirty="0">
                <a:latin typeface="+mj-ea"/>
                <a:ea typeface="+mj-ea"/>
              </a:rPr>
              <a:t>ATSS</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496F07-F9B1-E8DA-5D79-2D0EF4FA817F}"/>
              </a:ext>
            </a:extLst>
          </p:cNvPr>
          <p:cNvSpPr txBox="1"/>
          <p:nvPr/>
        </p:nvSpPr>
        <p:spPr>
          <a:xfrm>
            <a:off x="152401" y="1165312"/>
            <a:ext cx="11887198" cy="3368679"/>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altLang="ko-KR" sz="1600" b="1" dirty="0">
                <a:latin typeface="+mj-ea"/>
                <a:ea typeface="+mj-ea"/>
              </a:rPr>
              <a:t>ATSS</a:t>
            </a:r>
            <a:r>
              <a:rPr lang="en-US" altLang="ko-KR" sz="1600" dirty="0">
                <a:latin typeface="+mj-ea"/>
                <a:ea typeface="+mj-ea"/>
              </a:rPr>
              <a:t> addresses this problem by </a:t>
            </a:r>
            <a:r>
              <a:rPr lang="en-US" altLang="ko-KR" sz="1600" b="1" dirty="0">
                <a:latin typeface="+mj-ea"/>
                <a:ea typeface="+mj-ea"/>
              </a:rPr>
              <a:t>dynamically generating anchor boxes</a:t>
            </a:r>
            <a:r>
              <a:rPr lang="en-US" altLang="ko-KR" sz="1600" dirty="0">
                <a:latin typeface="+mj-ea"/>
                <a:ea typeface="+mj-ea"/>
              </a:rPr>
              <a:t> that are better matched to the objects in the image. This is done by first identifying a set of anchor boxes that are likely to contain objects, based on their location and size relative to the objects in the image. These anchor boxes are then refined and used to generate a new set of anchor boxes that better match the objects in the image.</a:t>
            </a:r>
          </a:p>
          <a:p>
            <a:pPr marL="285750" indent="-285750">
              <a:lnSpc>
                <a:spcPct val="150000"/>
              </a:lnSpc>
              <a:buFont typeface="Arial" panose="020B0604020202020204" pitchFamily="34" charset="0"/>
              <a:buChar char="•"/>
            </a:pPr>
            <a:r>
              <a:rPr lang="en-US" altLang="ko-KR" sz="1600" dirty="0">
                <a:latin typeface="+mj-ea"/>
                <a:ea typeface="+mj-ea"/>
              </a:rPr>
              <a:t>ATSS also uses a scoring mechanism that </a:t>
            </a:r>
            <a:r>
              <a:rPr lang="en-US" altLang="ko-KR" sz="1600" b="1" dirty="0">
                <a:latin typeface="+mj-ea"/>
                <a:ea typeface="+mj-ea"/>
              </a:rPr>
              <a:t>assigns a score</a:t>
            </a:r>
            <a:r>
              <a:rPr lang="en-US" altLang="ko-KR" sz="1600" dirty="0">
                <a:latin typeface="+mj-ea"/>
                <a:ea typeface="+mj-ea"/>
              </a:rPr>
              <a:t> to each anchor box </a:t>
            </a:r>
            <a:r>
              <a:rPr lang="en-US" altLang="ko-KR" sz="1600" b="1" dirty="0">
                <a:latin typeface="+mj-ea"/>
                <a:ea typeface="+mj-ea"/>
              </a:rPr>
              <a:t>based on its overlap</a:t>
            </a:r>
            <a:r>
              <a:rPr lang="en-US" altLang="ko-KR" sz="1600" dirty="0">
                <a:latin typeface="+mj-ea"/>
                <a:ea typeface="+mj-ea"/>
              </a:rPr>
              <a:t> with the ground truth boxes in the image. This score is used to select the most informative anchor boxes for training the model, which helps to improve the accuracy of object detection.</a:t>
            </a:r>
          </a:p>
          <a:p>
            <a:pPr marL="285750" indent="-285750">
              <a:lnSpc>
                <a:spcPct val="150000"/>
              </a:lnSpc>
              <a:buFont typeface="Arial" panose="020B0604020202020204" pitchFamily="34" charset="0"/>
              <a:buChar char="•"/>
            </a:pPr>
            <a:r>
              <a:rPr lang="en-US" altLang="ko-KR" sz="1600" dirty="0">
                <a:latin typeface="+mj-ea"/>
                <a:ea typeface="+mj-ea"/>
              </a:rPr>
              <a:t>Overall, ATSS is a powerful method for improving the accuracy of object detection by </a:t>
            </a:r>
            <a:r>
              <a:rPr lang="en-US" altLang="ko-KR" sz="1600" b="1" dirty="0">
                <a:latin typeface="+mj-ea"/>
                <a:ea typeface="+mj-ea"/>
              </a:rPr>
              <a:t>dynamically generating anchor boxes</a:t>
            </a:r>
            <a:r>
              <a:rPr lang="en-US" altLang="ko-KR" sz="1600" dirty="0">
                <a:latin typeface="+mj-ea"/>
                <a:ea typeface="+mj-ea"/>
              </a:rPr>
              <a:t> that better match the objects in the image, and selecting the most informative anchor boxes for training the model.</a:t>
            </a:r>
          </a:p>
        </p:txBody>
      </p:sp>
    </p:spTree>
    <p:extLst>
      <p:ext uri="{BB962C8B-B14F-4D97-AF65-F5344CB8AC3E}">
        <p14:creationId xmlns:p14="http://schemas.microsoft.com/office/powerpoint/2010/main" val="2820206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66696" t="52979" r="19262" b="35346"/>
          <a:stretch/>
        </p:blipFill>
        <p:spPr>
          <a:xfrm>
            <a:off x="7924800" y="3898900"/>
            <a:ext cx="1669143" cy="622300"/>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304800" y="2258529"/>
            <a:ext cx="7619999" cy="2262671"/>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b="1" dirty="0">
                <a:latin typeface="+mj-ea"/>
                <a:ea typeface="+mj-ea"/>
              </a:rPr>
              <a:t>Detection Branch</a:t>
            </a:r>
            <a:r>
              <a:rPr lang="en-US" sz="1600" dirty="0">
                <a:latin typeface="+mj-ea"/>
                <a:ea typeface="+mj-ea"/>
              </a:rPr>
              <a:t>: To balance positive and negative anchors, hard negative mining is used while selecting </a:t>
            </a:r>
            <a:r>
              <a:rPr lang="en-US" sz="1600" b="1" dirty="0">
                <a:latin typeface="+mj-ea"/>
                <a:ea typeface="+mj-ea"/>
              </a:rPr>
              <a:t>1/3 positive</a:t>
            </a:r>
            <a:r>
              <a:rPr lang="en-US" sz="1600" dirty="0">
                <a:latin typeface="+mj-ea"/>
                <a:ea typeface="+mj-ea"/>
              </a:rPr>
              <a:t> and </a:t>
            </a:r>
            <a:r>
              <a:rPr lang="en-US" sz="1600" b="1" dirty="0">
                <a:latin typeface="+mj-ea"/>
                <a:ea typeface="+mj-ea"/>
              </a:rPr>
              <a:t>2/3 negative</a:t>
            </a:r>
            <a:r>
              <a:rPr lang="en-US" sz="1600" dirty="0">
                <a:latin typeface="+mj-ea"/>
                <a:ea typeface="+mj-ea"/>
              </a:rPr>
              <a:t> anchors. </a:t>
            </a:r>
          </a:p>
          <a:p>
            <a:pPr marL="285750" indent="-285750">
              <a:lnSpc>
                <a:spcPct val="150000"/>
              </a:lnSpc>
              <a:buFont typeface="Arial" panose="020B0604020202020204" pitchFamily="34" charset="0"/>
              <a:buChar char="•"/>
            </a:pPr>
            <a:r>
              <a:rPr lang="en-US" sz="1600" b="1" dirty="0">
                <a:latin typeface="+mj-ea"/>
                <a:ea typeface="+mj-ea"/>
              </a:rPr>
              <a:t>The classification branch</a:t>
            </a:r>
            <a:r>
              <a:rPr lang="en-US" sz="1600" dirty="0">
                <a:latin typeface="+mj-ea"/>
                <a:ea typeface="+mj-ea"/>
              </a:rPr>
              <a:t> is trained with the </a:t>
            </a:r>
            <a:r>
              <a:rPr lang="en-US" sz="1600" b="1" dirty="0">
                <a:latin typeface="+mj-ea"/>
                <a:ea typeface="+mj-ea"/>
              </a:rPr>
              <a:t>Binary Cross-Entropy loss</a:t>
            </a:r>
            <a:r>
              <a:rPr lang="en-US" sz="1600" dirty="0">
                <a:latin typeface="+mj-ea"/>
                <a:ea typeface="+mj-ea"/>
              </a:rPr>
              <a:t> and the </a:t>
            </a:r>
            <a:r>
              <a:rPr lang="en-US" sz="1600" b="1" dirty="0">
                <a:latin typeface="+mj-ea"/>
                <a:ea typeface="+mj-ea"/>
              </a:rPr>
              <a:t>Generalized </a:t>
            </a:r>
            <a:r>
              <a:rPr lang="en-US" sz="1600" b="1" dirty="0" err="1">
                <a:latin typeface="+mj-ea"/>
                <a:ea typeface="+mj-ea"/>
              </a:rPr>
              <a:t>IoU</a:t>
            </a:r>
            <a:r>
              <a:rPr lang="en-US" sz="1600" b="1" dirty="0">
                <a:latin typeface="+mj-ea"/>
                <a:ea typeface="+mj-ea"/>
              </a:rPr>
              <a:t> Loss</a:t>
            </a:r>
            <a:r>
              <a:rPr lang="en-US" sz="1600" dirty="0">
                <a:latin typeface="+mj-ea"/>
                <a:ea typeface="+mj-ea"/>
              </a:rPr>
              <a:t> is used for anchor regression.</a:t>
            </a:r>
          </a:p>
          <a:p>
            <a:pPr marL="285750" indent="-285750">
              <a:lnSpc>
                <a:spcPct val="150000"/>
              </a:lnSpc>
              <a:buFont typeface="Arial" panose="020B0604020202020204" pitchFamily="34" charset="0"/>
              <a:buChar char="•"/>
            </a:pPr>
            <a:r>
              <a:rPr lang="en-US" sz="1600" b="1" dirty="0">
                <a:latin typeface="+mj-ea"/>
                <a:ea typeface="+mj-ea"/>
              </a:rPr>
              <a:t>Segmentation Branch</a:t>
            </a:r>
            <a:r>
              <a:rPr lang="en-US" sz="1600" dirty="0">
                <a:latin typeface="+mj-ea"/>
                <a:ea typeface="+mj-ea"/>
              </a:rPr>
              <a:t>: The segmentation branch is trained with </a:t>
            </a:r>
            <a:r>
              <a:rPr lang="en-US" sz="1600" b="1" dirty="0">
                <a:latin typeface="+mj-ea"/>
                <a:ea typeface="+mj-ea"/>
              </a:rPr>
              <a:t>the Dice and </a:t>
            </a:r>
            <a:r>
              <a:rPr lang="en-US" sz="1600" b="1" dirty="0" err="1">
                <a:latin typeface="+mj-ea"/>
                <a:ea typeface="+mj-ea"/>
              </a:rPr>
              <a:t>CrossEntropy</a:t>
            </a:r>
            <a:r>
              <a:rPr lang="en-US" sz="1600" dirty="0">
                <a:latin typeface="+mj-ea"/>
                <a:ea typeface="+mj-ea"/>
              </a:rPr>
              <a:t> loss to distinguish foreground and background pixels.</a:t>
            </a:r>
          </a:p>
        </p:txBody>
      </p:sp>
    </p:spTree>
    <p:extLst>
      <p:ext uri="{BB962C8B-B14F-4D97-AF65-F5344CB8AC3E}">
        <p14:creationId xmlns:p14="http://schemas.microsoft.com/office/powerpoint/2010/main" val="1356670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66696" t="68069" r="19262" b="18667"/>
          <a:stretch/>
        </p:blipFill>
        <p:spPr>
          <a:xfrm>
            <a:off x="7924800" y="4703202"/>
            <a:ext cx="1669143" cy="706998"/>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304800" y="1661415"/>
            <a:ext cx="7619999" cy="373999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latin typeface="+mj-ea"/>
                <a:ea typeface="+mj-ea"/>
              </a:rPr>
              <a:t>All configurations are trained for </a:t>
            </a:r>
            <a:r>
              <a:rPr lang="en-US" sz="1600" b="1" dirty="0">
                <a:latin typeface="+mj-ea"/>
                <a:ea typeface="+mj-ea"/>
              </a:rPr>
              <a:t>60 epochs with 2500 mini batches</a:t>
            </a:r>
            <a:r>
              <a:rPr lang="en-US" sz="1600" dirty="0">
                <a:latin typeface="+mj-ea"/>
                <a:ea typeface="+mj-ea"/>
              </a:rPr>
              <a:t> per epoch and half of the batch is forced to contain at least one object.</a:t>
            </a:r>
          </a:p>
          <a:p>
            <a:pPr marL="285750" indent="-285750">
              <a:lnSpc>
                <a:spcPct val="150000"/>
              </a:lnSpc>
              <a:buFont typeface="Arial" panose="020B0604020202020204" pitchFamily="34" charset="0"/>
              <a:buChar char="•"/>
            </a:pPr>
            <a:r>
              <a:rPr lang="en-US" sz="1600" dirty="0">
                <a:latin typeface="+mj-ea"/>
                <a:ea typeface="+mj-ea"/>
              </a:rPr>
              <a:t>SGD with Nesterov momentum 0.9 is used.</a:t>
            </a:r>
          </a:p>
          <a:p>
            <a:pPr marL="285750" indent="-285750">
              <a:lnSpc>
                <a:spcPct val="150000"/>
              </a:lnSpc>
              <a:buFont typeface="Arial" panose="020B0604020202020204" pitchFamily="34" charset="0"/>
              <a:buChar char="•"/>
            </a:pPr>
            <a:r>
              <a:rPr lang="en-US" sz="1600" dirty="0">
                <a:latin typeface="+mj-ea"/>
                <a:ea typeface="+mj-ea"/>
              </a:rPr>
              <a:t>At the beginning of the training the learning rate is </a:t>
            </a:r>
            <a:r>
              <a:rPr lang="en-US" sz="1600" b="1" dirty="0">
                <a:latin typeface="+mj-ea"/>
                <a:ea typeface="+mj-ea"/>
              </a:rPr>
              <a:t>linearly</a:t>
            </a:r>
            <a:r>
              <a:rPr lang="en-US" sz="1600" dirty="0">
                <a:latin typeface="+mj-ea"/>
                <a:ea typeface="+mj-ea"/>
              </a:rPr>
              <a:t> ramped up from </a:t>
            </a:r>
            <a:r>
              <a:rPr lang="en-US" sz="1600" b="1" dirty="0">
                <a:latin typeface="+mj-ea"/>
                <a:ea typeface="+mj-ea"/>
              </a:rPr>
              <a:t>1e-6 to 1e-2 </a:t>
            </a:r>
            <a:r>
              <a:rPr lang="en-US" sz="1600" dirty="0">
                <a:latin typeface="+mj-ea"/>
                <a:ea typeface="+mj-ea"/>
              </a:rPr>
              <a:t>over the </a:t>
            </a:r>
            <a:r>
              <a:rPr lang="en-US" sz="1600" b="1" dirty="0">
                <a:latin typeface="+mj-ea"/>
                <a:ea typeface="+mj-ea"/>
              </a:rPr>
              <a:t>first 4000 </a:t>
            </a:r>
            <a:r>
              <a:rPr lang="en-US" sz="1600" dirty="0">
                <a:latin typeface="+mj-ea"/>
                <a:ea typeface="+mj-ea"/>
              </a:rPr>
              <a:t>iterations. </a:t>
            </a:r>
          </a:p>
          <a:p>
            <a:pPr marL="285750" indent="-285750">
              <a:lnSpc>
                <a:spcPct val="150000"/>
              </a:lnSpc>
              <a:buFont typeface="Arial" panose="020B0604020202020204" pitchFamily="34" charset="0"/>
              <a:buChar char="•"/>
            </a:pPr>
            <a:r>
              <a:rPr lang="en-US" sz="1600" b="1" dirty="0">
                <a:latin typeface="+mj-ea"/>
                <a:ea typeface="+mj-ea"/>
              </a:rPr>
              <a:t>Poly learning rate schedule</a:t>
            </a:r>
            <a:r>
              <a:rPr lang="en-US" sz="1600" dirty="0">
                <a:latin typeface="+mj-ea"/>
                <a:ea typeface="+mj-ea"/>
              </a:rPr>
              <a:t> is used </a:t>
            </a:r>
            <a:r>
              <a:rPr lang="en-US" sz="1600" b="1" dirty="0">
                <a:latin typeface="+mj-ea"/>
                <a:ea typeface="+mj-ea"/>
              </a:rPr>
              <a:t>until epoch 50</a:t>
            </a:r>
            <a:r>
              <a:rPr lang="en-US" sz="1600" dirty="0">
                <a:latin typeface="+mj-ea"/>
                <a:ea typeface="+mj-ea"/>
              </a:rPr>
              <a:t>. </a:t>
            </a:r>
          </a:p>
          <a:p>
            <a:pPr marL="285750" indent="-285750">
              <a:lnSpc>
                <a:spcPct val="150000"/>
              </a:lnSpc>
              <a:buFont typeface="Arial" panose="020B0604020202020204" pitchFamily="34" charset="0"/>
              <a:buChar char="•"/>
            </a:pPr>
            <a:r>
              <a:rPr lang="en-US" sz="1600" b="1" dirty="0">
                <a:latin typeface="+mj-ea"/>
                <a:ea typeface="+mj-ea"/>
              </a:rPr>
              <a:t>The last 10 epochs</a:t>
            </a:r>
            <a:r>
              <a:rPr lang="en-US" sz="1600" dirty="0">
                <a:latin typeface="+mj-ea"/>
                <a:ea typeface="+mj-ea"/>
              </a:rPr>
              <a:t> are trained with a </a:t>
            </a:r>
            <a:r>
              <a:rPr lang="en-US" sz="1600" b="1" dirty="0">
                <a:latin typeface="+mj-ea"/>
                <a:ea typeface="+mj-ea"/>
              </a:rPr>
              <a:t>cyclic learning rate fluctuating</a:t>
            </a:r>
            <a:r>
              <a:rPr lang="en-US" sz="1600" dirty="0">
                <a:latin typeface="+mj-ea"/>
                <a:ea typeface="+mj-ea"/>
              </a:rPr>
              <a:t> between 1e-3 and 1e-6 during every epoch.</a:t>
            </a:r>
          </a:p>
          <a:p>
            <a:pPr marL="285750" indent="-285750">
              <a:lnSpc>
                <a:spcPct val="150000"/>
              </a:lnSpc>
              <a:buFont typeface="Arial" panose="020B0604020202020204" pitchFamily="34" charset="0"/>
              <a:buChar char="•"/>
            </a:pPr>
            <a:r>
              <a:rPr lang="en-US" sz="1600" dirty="0">
                <a:latin typeface="+mj-ea"/>
                <a:ea typeface="+mj-ea"/>
              </a:rPr>
              <a:t>We snapshot the model weights after each epoch for Stochastic Weight Averaging</a:t>
            </a:r>
          </a:p>
        </p:txBody>
      </p:sp>
    </p:spTree>
    <p:extLst>
      <p:ext uri="{BB962C8B-B14F-4D97-AF65-F5344CB8AC3E}">
        <p14:creationId xmlns:p14="http://schemas.microsoft.com/office/powerpoint/2010/main" val="2721986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66696" t="84431" r="19262" b="3417"/>
          <a:stretch/>
        </p:blipFill>
        <p:spPr>
          <a:xfrm>
            <a:off x="7924800" y="5575300"/>
            <a:ext cx="1669143" cy="647700"/>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2598057" y="5506478"/>
            <a:ext cx="5448300" cy="78534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latin typeface="+mj-ea"/>
                <a:ea typeface="+mj-ea"/>
              </a:rPr>
              <a:t>We use the same augmentation strategy as </a:t>
            </a:r>
            <a:r>
              <a:rPr lang="en-US" sz="1600" dirty="0" err="1">
                <a:latin typeface="+mj-ea"/>
                <a:ea typeface="+mj-ea"/>
              </a:rPr>
              <a:t>nnU</a:t>
            </a:r>
            <a:r>
              <a:rPr lang="en-US" sz="1600" dirty="0">
                <a:latin typeface="+mj-ea"/>
                <a:ea typeface="+mj-ea"/>
              </a:rPr>
              <a:t>-Net without simulating low resolution samples.</a:t>
            </a:r>
          </a:p>
        </p:txBody>
      </p:sp>
    </p:spTree>
    <p:extLst>
      <p:ext uri="{BB962C8B-B14F-4D97-AF65-F5344CB8AC3E}">
        <p14:creationId xmlns:p14="http://schemas.microsoft.com/office/powerpoint/2010/main" val="3012408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83792" t="20933" r="2212" b="19499"/>
          <a:stretch/>
        </p:blipFill>
        <p:spPr>
          <a:xfrm>
            <a:off x="9956800" y="2190750"/>
            <a:ext cx="1663700" cy="3175000"/>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495299" y="2186183"/>
            <a:ext cx="9461500" cy="1893339"/>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latin typeface="+mj-ea"/>
                <a:ea typeface="+mj-ea"/>
              </a:rPr>
              <a:t>Parameters which are only required during the inference procedure are </a:t>
            </a:r>
            <a:r>
              <a:rPr lang="en-US" sz="1600" b="1" dirty="0">
                <a:latin typeface="+mj-ea"/>
                <a:ea typeface="+mj-ea"/>
              </a:rPr>
              <a:t>empirically optimized</a:t>
            </a:r>
            <a:r>
              <a:rPr lang="en-US" sz="1600" dirty="0">
                <a:latin typeface="+mj-ea"/>
                <a:ea typeface="+mj-ea"/>
              </a:rPr>
              <a:t> </a:t>
            </a:r>
            <a:r>
              <a:rPr lang="en-US" sz="1600" b="1" dirty="0">
                <a:latin typeface="+mj-ea"/>
                <a:ea typeface="+mj-ea"/>
              </a:rPr>
              <a:t>by evaluating the performance on the validation set.</a:t>
            </a:r>
            <a:r>
              <a:rPr lang="en-US" sz="1600" dirty="0">
                <a:latin typeface="+mj-ea"/>
                <a:ea typeface="+mj-ea"/>
              </a:rPr>
              <a:t> </a:t>
            </a:r>
          </a:p>
          <a:p>
            <a:pPr marL="285750" indent="-285750">
              <a:lnSpc>
                <a:spcPct val="150000"/>
              </a:lnSpc>
              <a:buFont typeface="Arial" panose="020B0604020202020204" pitchFamily="34" charset="0"/>
              <a:buChar char="•"/>
            </a:pPr>
            <a:r>
              <a:rPr lang="en-US" sz="1600" dirty="0">
                <a:latin typeface="+mj-ea"/>
                <a:ea typeface="+mj-ea"/>
              </a:rPr>
              <a:t>This includes: the </a:t>
            </a:r>
            <a:r>
              <a:rPr lang="en-US" sz="1600" dirty="0" err="1">
                <a:latin typeface="+mj-ea"/>
                <a:ea typeface="+mj-ea"/>
              </a:rPr>
              <a:t>IoU</a:t>
            </a:r>
            <a:r>
              <a:rPr lang="en-US" sz="1600" dirty="0">
                <a:latin typeface="+mj-ea"/>
                <a:ea typeface="+mj-ea"/>
              </a:rPr>
              <a:t> threshold required for the Non-Maximum Suppression of the model, the </a:t>
            </a:r>
            <a:r>
              <a:rPr lang="en-US" sz="1600" dirty="0" err="1">
                <a:latin typeface="+mj-ea"/>
                <a:ea typeface="+mj-ea"/>
              </a:rPr>
              <a:t>IoU</a:t>
            </a:r>
            <a:r>
              <a:rPr lang="en-US" sz="1600" dirty="0">
                <a:latin typeface="+mj-ea"/>
                <a:ea typeface="+mj-ea"/>
              </a:rPr>
              <a:t> threshold required to perform WBC, a minimum probability for predictions of the model, a minimum object size.</a:t>
            </a:r>
          </a:p>
        </p:txBody>
      </p:sp>
    </p:spTree>
    <p:extLst>
      <p:ext uri="{BB962C8B-B14F-4D97-AF65-F5344CB8AC3E}">
        <p14:creationId xmlns:p14="http://schemas.microsoft.com/office/powerpoint/2010/main" val="2316380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83792" t="83854" r="2212" b="3619"/>
          <a:stretch/>
        </p:blipFill>
        <p:spPr>
          <a:xfrm>
            <a:off x="9956800" y="5544456"/>
            <a:ext cx="1663700" cy="667657"/>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2699656" y="5485805"/>
            <a:ext cx="7333343" cy="78495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altLang="ko-KR" sz="1600" dirty="0">
                <a:latin typeface="+mj-ea"/>
                <a:ea typeface="+mj-ea"/>
              </a:rPr>
              <a:t>If the low resolution model was triggered, only the best model as determined by the five fold cross-validation will be used for the test set.</a:t>
            </a:r>
            <a:endParaRPr lang="en-US" sz="1600" dirty="0">
              <a:latin typeface="+mj-ea"/>
              <a:ea typeface="+mj-ea"/>
            </a:endParaRPr>
          </a:p>
        </p:txBody>
      </p:sp>
    </p:spTree>
    <p:extLst>
      <p:ext uri="{BB962C8B-B14F-4D97-AF65-F5344CB8AC3E}">
        <p14:creationId xmlns:p14="http://schemas.microsoft.com/office/powerpoint/2010/main" val="301164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3945311" cy="461665"/>
          </a:xfrm>
          <a:prstGeom prst="rect">
            <a:avLst/>
          </a:prstGeom>
          <a:noFill/>
          <a:ln>
            <a:noFill/>
          </a:ln>
        </p:spPr>
        <p:txBody>
          <a:bodyPr wrap="none" rtlCol="0">
            <a:spAutoFit/>
          </a:bodyPr>
          <a:lstStyle/>
          <a:p>
            <a:r>
              <a:rPr lang="en-US" sz="2400" b="1" dirty="0" err="1">
                <a:latin typeface="+mj-ea"/>
                <a:ea typeface="+mj-ea"/>
              </a:rPr>
              <a:t>nnDetection</a:t>
            </a:r>
            <a:r>
              <a:rPr lang="en-US" sz="2400" b="1" dirty="0">
                <a:latin typeface="+mj-ea"/>
                <a:ea typeface="+mj-ea"/>
              </a:rPr>
              <a:t> development</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40302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496F07-F9B1-E8DA-5D79-2D0EF4FA817F}"/>
              </a:ext>
            </a:extLst>
          </p:cNvPr>
          <p:cNvSpPr txBox="1"/>
          <p:nvPr/>
        </p:nvSpPr>
        <p:spPr>
          <a:xfrm>
            <a:off x="152401" y="1165312"/>
            <a:ext cx="11887198" cy="521732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latin typeface="+mj-ea"/>
                <a:ea typeface="+mj-ea"/>
              </a:rPr>
              <a:t>To achieve automated method configuration in medical object detection, we roughly </a:t>
            </a:r>
            <a:r>
              <a:rPr lang="en-US" sz="1600" b="1" dirty="0">
                <a:latin typeface="+mj-ea"/>
                <a:ea typeface="+mj-ea"/>
              </a:rPr>
              <a:t>follow the recipe</a:t>
            </a:r>
            <a:r>
              <a:rPr lang="en-US" sz="1600" dirty="0">
                <a:latin typeface="+mj-ea"/>
                <a:ea typeface="+mj-ea"/>
              </a:rPr>
              <a:t> outlined in </a:t>
            </a:r>
            <a:r>
              <a:rPr lang="en-US" sz="1600" b="1" dirty="0" err="1">
                <a:latin typeface="+mj-ea"/>
                <a:ea typeface="+mj-ea"/>
              </a:rPr>
              <a:t>nnU</a:t>
            </a:r>
            <a:r>
              <a:rPr lang="en-US" sz="1600" b="1" dirty="0">
                <a:latin typeface="+mj-ea"/>
                <a:ea typeface="+mj-ea"/>
              </a:rPr>
              <a:t>-Net.</a:t>
            </a:r>
          </a:p>
          <a:p>
            <a:pPr marL="285750" indent="-285750">
              <a:lnSpc>
                <a:spcPct val="150000"/>
              </a:lnSpc>
              <a:buFont typeface="Arial" panose="020B0604020202020204" pitchFamily="34" charset="0"/>
              <a:buChar char="•"/>
            </a:pPr>
            <a:r>
              <a:rPr lang="en-US" sz="1600" b="1" dirty="0">
                <a:latin typeface="+mj-ea"/>
                <a:ea typeface="+mj-ea"/>
              </a:rPr>
              <a:t>Development</a:t>
            </a:r>
            <a:r>
              <a:rPr lang="en-US" sz="1600" dirty="0">
                <a:latin typeface="+mj-ea"/>
                <a:ea typeface="+mj-ea"/>
              </a:rPr>
              <a:t> was performed on </a:t>
            </a:r>
            <a:r>
              <a:rPr lang="en-US" sz="1600" b="1" dirty="0">
                <a:latin typeface="+mj-ea"/>
                <a:ea typeface="+mj-ea"/>
              </a:rPr>
              <a:t>a pool of 10 data sets</a:t>
            </a:r>
            <a:r>
              <a:rPr lang="en-US" sz="1600" dirty="0">
                <a:latin typeface="+mj-ea"/>
                <a:ea typeface="+mj-ea"/>
              </a:rPr>
              <a:t> (see supplementary material).</a:t>
            </a:r>
          </a:p>
          <a:p>
            <a:pPr marL="285750" indent="-285750">
              <a:lnSpc>
                <a:spcPct val="150000"/>
              </a:lnSpc>
              <a:buFont typeface="Arial" panose="020B0604020202020204" pitchFamily="34" charset="0"/>
              <a:buChar char="•"/>
            </a:pPr>
            <a:r>
              <a:rPr lang="en-US" sz="1600" b="1" dirty="0">
                <a:latin typeface="+mj-ea"/>
                <a:ea typeface="+mj-ea"/>
              </a:rPr>
              <a:t>Fixed Parameters</a:t>
            </a:r>
          </a:p>
          <a:p>
            <a:pPr marL="800100" lvl="1" indent="-342900">
              <a:lnSpc>
                <a:spcPct val="150000"/>
              </a:lnSpc>
              <a:buFont typeface="+mj-lt"/>
              <a:buAutoNum type="alphaLcPeriod"/>
            </a:pPr>
            <a:r>
              <a:rPr lang="en-US" sz="1600" dirty="0">
                <a:latin typeface="+mj-ea"/>
                <a:ea typeface="+mj-ea"/>
              </a:rPr>
              <a:t>We opt for </a:t>
            </a:r>
            <a:r>
              <a:rPr lang="en-US" sz="1600" b="1" dirty="0">
                <a:latin typeface="+mj-ea"/>
                <a:ea typeface="+mj-ea"/>
              </a:rPr>
              <a:t>Retina U-Net</a:t>
            </a:r>
            <a:r>
              <a:rPr lang="en-US" sz="1600" dirty="0">
                <a:latin typeface="+mj-ea"/>
                <a:ea typeface="+mj-ea"/>
              </a:rPr>
              <a:t> as our architecture template, which builds on the simple </a:t>
            </a:r>
            <a:r>
              <a:rPr lang="en-US" sz="1600" dirty="0" err="1">
                <a:latin typeface="+mj-ea"/>
                <a:ea typeface="+mj-ea"/>
              </a:rPr>
              <a:t>RetinaNet</a:t>
            </a:r>
            <a:r>
              <a:rPr lang="en-US" sz="1600" dirty="0">
                <a:latin typeface="+mj-ea"/>
                <a:ea typeface="+mj-ea"/>
              </a:rPr>
              <a:t> </a:t>
            </a:r>
            <a:r>
              <a:rPr lang="en-US" sz="1600" b="1" dirty="0">
                <a:latin typeface="+mj-ea"/>
                <a:ea typeface="+mj-ea"/>
              </a:rPr>
              <a:t>to enable leveraging of pixel-level annotations</a:t>
            </a:r>
            <a:r>
              <a:rPr lang="en-US" sz="1600" dirty="0">
                <a:latin typeface="+mj-ea"/>
                <a:ea typeface="+mj-ea"/>
              </a:rPr>
              <a:t>.</a:t>
            </a:r>
          </a:p>
          <a:p>
            <a:pPr marL="800100" lvl="1" indent="-342900">
              <a:lnSpc>
                <a:spcPct val="150000"/>
              </a:lnSpc>
              <a:buFont typeface="+mj-lt"/>
              <a:buAutoNum type="alphaLcPeriod"/>
            </a:pPr>
            <a:r>
              <a:rPr lang="en-US" sz="1600" dirty="0">
                <a:latin typeface="+mj-ea"/>
                <a:ea typeface="+mj-ea"/>
              </a:rPr>
              <a:t>we </a:t>
            </a:r>
            <a:r>
              <a:rPr lang="en-US" sz="1600" b="1" dirty="0">
                <a:latin typeface="+mj-ea"/>
                <a:ea typeface="+mj-ea"/>
              </a:rPr>
              <a:t>discarded</a:t>
            </a:r>
            <a:r>
              <a:rPr lang="en-US" sz="1600" dirty="0">
                <a:latin typeface="+mj-ea"/>
                <a:ea typeface="+mj-ea"/>
              </a:rPr>
              <a:t> the requirement as to which </a:t>
            </a:r>
            <a:r>
              <a:rPr lang="en-US" sz="1600" b="1" dirty="0">
                <a:latin typeface="+mj-ea"/>
                <a:ea typeface="+mj-ea"/>
              </a:rPr>
              <a:t>the center point of selected anchors needs to lie inside the ground truth box</a:t>
            </a:r>
            <a:r>
              <a:rPr lang="en-US" sz="1600" dirty="0">
                <a:latin typeface="+mj-ea"/>
                <a:ea typeface="+mj-ea"/>
              </a:rPr>
              <a:t> because, as we found it often resulted in </a:t>
            </a:r>
            <a:r>
              <a:rPr lang="en-US" sz="1600" b="1" dirty="0">
                <a:latin typeface="+mj-ea"/>
                <a:ea typeface="+mj-ea"/>
              </a:rPr>
              <a:t>the removal of all positive anchors for small objects. </a:t>
            </a:r>
          </a:p>
          <a:p>
            <a:pPr marL="285750" indent="-285750">
              <a:lnSpc>
                <a:spcPct val="150000"/>
              </a:lnSpc>
              <a:buFont typeface="Arial" panose="020B0604020202020204" pitchFamily="34" charset="0"/>
              <a:buChar char="•"/>
            </a:pPr>
            <a:r>
              <a:rPr lang="en-US" altLang="ko-KR" sz="1600" b="1" dirty="0">
                <a:latin typeface="+mj-ea"/>
                <a:ea typeface="+mj-ea"/>
              </a:rPr>
              <a:t>Rule based Parameters</a:t>
            </a:r>
          </a:p>
          <a:p>
            <a:pPr marL="800100" lvl="1" indent="-342900">
              <a:lnSpc>
                <a:spcPct val="150000"/>
              </a:lnSpc>
              <a:buFont typeface="+mj-lt"/>
              <a:buAutoNum type="alphaLcPeriod"/>
            </a:pPr>
            <a:r>
              <a:rPr lang="en-US" altLang="ko-KR" sz="1600" dirty="0">
                <a:latin typeface="+mj-ea"/>
                <a:ea typeface="+mj-ea"/>
              </a:rPr>
              <a:t>For as many of the remaining decisions as possible, we </a:t>
            </a:r>
            <a:r>
              <a:rPr lang="en-US" altLang="ko-KR" sz="1600" b="1" dirty="0">
                <a:latin typeface="+mj-ea"/>
                <a:ea typeface="+mj-ea"/>
              </a:rPr>
              <a:t>formulate </a:t>
            </a:r>
            <a:r>
              <a:rPr lang="en-US" altLang="ko-KR" sz="1600" dirty="0">
                <a:latin typeface="+mj-ea"/>
                <a:ea typeface="+mj-ea"/>
              </a:rPr>
              <a:t>explicit dependencies</a:t>
            </a:r>
            <a:r>
              <a:rPr lang="en-US" altLang="ko-KR" sz="1600" b="1" dirty="0">
                <a:latin typeface="+mj-ea"/>
                <a:ea typeface="+mj-ea"/>
              </a:rPr>
              <a:t> between the Data Fingerprint and design choices</a:t>
            </a:r>
            <a:r>
              <a:rPr lang="en-US" altLang="ko-KR" sz="1600" dirty="0">
                <a:latin typeface="+mj-ea"/>
                <a:ea typeface="+mj-ea"/>
              </a:rPr>
              <a:t> in the form of interdependent heuristic rules.</a:t>
            </a:r>
          </a:p>
          <a:p>
            <a:pPr marL="800100" lvl="1" indent="-342900">
              <a:lnSpc>
                <a:spcPct val="150000"/>
              </a:lnSpc>
              <a:buFont typeface="+mj-lt"/>
              <a:buAutoNum type="alphaLcPeriod"/>
            </a:pPr>
            <a:r>
              <a:rPr lang="en-US" altLang="ko-KR" sz="1600" dirty="0">
                <a:latin typeface="+mj-ea"/>
                <a:ea typeface="+mj-ea"/>
              </a:rPr>
              <a:t>We iteratively </a:t>
            </a:r>
            <a:r>
              <a:rPr lang="en-US" altLang="ko-KR" sz="1600" b="1" dirty="0">
                <a:latin typeface="+mj-ea"/>
                <a:ea typeface="+mj-ea"/>
              </a:rPr>
              <a:t>maximize the intersection over union</a:t>
            </a:r>
            <a:r>
              <a:rPr lang="en-US" altLang="ko-KR" sz="1600" dirty="0">
                <a:latin typeface="+mj-ea"/>
                <a:ea typeface="+mj-ea"/>
              </a:rPr>
              <a:t> (</a:t>
            </a:r>
            <a:r>
              <a:rPr lang="en-US" altLang="ko-KR" sz="1600" dirty="0" err="1">
                <a:latin typeface="+mj-ea"/>
                <a:ea typeface="+mj-ea"/>
              </a:rPr>
              <a:t>IoU</a:t>
            </a:r>
            <a:r>
              <a:rPr lang="en-US" altLang="ko-KR" sz="1600" dirty="0">
                <a:latin typeface="+mj-ea"/>
                <a:ea typeface="+mj-ea"/>
              </a:rPr>
              <a:t>) between anchors and ground-truth boxes. </a:t>
            </a:r>
          </a:p>
          <a:p>
            <a:pPr marL="800100" lvl="1" indent="-342900">
              <a:lnSpc>
                <a:spcPct val="150000"/>
              </a:lnSpc>
              <a:buFont typeface="+mj-lt"/>
              <a:buAutoNum type="alphaLcPeriod"/>
            </a:pPr>
            <a:r>
              <a:rPr lang="en-US" altLang="ko-KR" sz="1600" dirty="0">
                <a:latin typeface="+mj-ea"/>
                <a:ea typeface="+mj-ea"/>
              </a:rPr>
              <a:t>We found </a:t>
            </a:r>
            <a:r>
              <a:rPr lang="en-US" altLang="ko-KR" sz="1600" b="1" dirty="0">
                <a:latin typeface="+mj-ea"/>
                <a:ea typeface="+mj-ea"/>
              </a:rPr>
              <a:t>performing</a:t>
            </a:r>
            <a:r>
              <a:rPr lang="en-US" altLang="ko-KR" sz="1600" dirty="0">
                <a:latin typeface="+mj-ea"/>
                <a:ea typeface="+mj-ea"/>
              </a:rPr>
              <a:t> this optimization </a:t>
            </a:r>
            <a:r>
              <a:rPr lang="en-US" altLang="ko-KR" sz="1600" b="1" dirty="0">
                <a:latin typeface="+mj-ea"/>
                <a:ea typeface="+mj-ea"/>
              </a:rPr>
              <a:t>on the training split</a:t>
            </a:r>
            <a:r>
              <a:rPr lang="en-US" altLang="ko-KR" sz="1600" dirty="0">
                <a:latin typeface="+mj-ea"/>
                <a:ea typeface="+mj-ea"/>
              </a:rPr>
              <a:t> instead of the validation split led to </a:t>
            </a:r>
            <a:r>
              <a:rPr lang="en-US" altLang="ko-KR" sz="1600" b="1" dirty="0">
                <a:latin typeface="+mj-ea"/>
                <a:ea typeface="+mj-ea"/>
              </a:rPr>
              <a:t>more robust</a:t>
            </a:r>
            <a:r>
              <a:rPr lang="en-US" altLang="ko-KR" sz="1600" dirty="0">
                <a:latin typeface="+mj-ea"/>
                <a:ea typeface="+mj-ea"/>
              </a:rPr>
              <a:t> anchor configurations </a:t>
            </a:r>
            <a:r>
              <a:rPr lang="en-US" altLang="ko-KR" sz="1600" b="1" dirty="0">
                <a:latin typeface="+mj-ea"/>
                <a:ea typeface="+mj-ea"/>
              </a:rPr>
              <a:t>due to a higher number of samples</a:t>
            </a:r>
            <a:r>
              <a:rPr lang="en-US" altLang="ko-KR" sz="1600" dirty="0">
                <a:latin typeface="+mj-ea"/>
                <a:ea typeface="+mj-ea"/>
              </a:rPr>
              <a:t>. </a:t>
            </a:r>
          </a:p>
          <a:p>
            <a:pPr>
              <a:lnSpc>
                <a:spcPct val="150000"/>
              </a:lnSpc>
            </a:pPr>
            <a:endParaRPr lang="en-US" sz="1600" b="1" dirty="0">
              <a:latin typeface="+mj-ea"/>
              <a:ea typeface="+mj-ea"/>
            </a:endParaRPr>
          </a:p>
        </p:txBody>
      </p:sp>
    </p:spTree>
    <p:extLst>
      <p:ext uri="{BB962C8B-B14F-4D97-AF65-F5344CB8AC3E}">
        <p14:creationId xmlns:p14="http://schemas.microsoft.com/office/powerpoint/2010/main" val="3945257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435008" cy="461665"/>
          </a:xfrm>
          <a:prstGeom prst="rect">
            <a:avLst/>
          </a:prstGeom>
          <a:noFill/>
          <a:ln>
            <a:noFill/>
          </a:ln>
        </p:spPr>
        <p:txBody>
          <a:bodyPr wrap="none" rtlCol="0">
            <a:spAutoFit/>
          </a:bodyPr>
          <a:lstStyle/>
          <a:p>
            <a:r>
              <a:rPr lang="en-US" sz="2400" b="1" dirty="0">
                <a:latin typeface="+mj-ea"/>
                <a:ea typeface="+mj-ea"/>
              </a:rPr>
              <a:t>Abstract</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496F07-F9B1-E8DA-5D79-2D0EF4FA817F}"/>
              </a:ext>
            </a:extLst>
          </p:cNvPr>
          <p:cNvSpPr txBox="1"/>
          <p:nvPr/>
        </p:nvSpPr>
        <p:spPr>
          <a:xfrm>
            <a:off x="152401" y="1165312"/>
            <a:ext cx="11887198" cy="263200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latin typeface="+mj-ea"/>
                <a:ea typeface="+mj-ea"/>
              </a:rPr>
              <a:t>medical object </a:t>
            </a:r>
            <a:r>
              <a:rPr lang="en-US" sz="1600" b="1" dirty="0">
                <a:latin typeface="+mj-ea"/>
                <a:ea typeface="+mj-ea"/>
              </a:rPr>
              <a:t>detection </a:t>
            </a:r>
            <a:r>
              <a:rPr lang="en-US" sz="1600" dirty="0">
                <a:latin typeface="+mj-ea"/>
                <a:ea typeface="+mj-ea"/>
              </a:rPr>
              <a:t>is of </a:t>
            </a:r>
            <a:r>
              <a:rPr lang="en-US" sz="1600" b="1" dirty="0">
                <a:latin typeface="+mj-ea"/>
                <a:ea typeface="+mj-ea"/>
              </a:rPr>
              <a:t>high clinical relevance</a:t>
            </a:r>
            <a:r>
              <a:rPr lang="en-US" sz="1600" dirty="0">
                <a:latin typeface="+mj-ea"/>
                <a:ea typeface="+mj-ea"/>
              </a:rPr>
              <a:t> because diagnostic decisions often </a:t>
            </a:r>
            <a:r>
              <a:rPr lang="en-US" sz="1600" b="1" dirty="0">
                <a:latin typeface="+mj-ea"/>
                <a:ea typeface="+mj-ea"/>
              </a:rPr>
              <a:t>depend on </a:t>
            </a:r>
            <a:r>
              <a:rPr lang="en-US" sz="1600" dirty="0">
                <a:latin typeface="+mj-ea"/>
                <a:ea typeface="+mj-ea"/>
              </a:rPr>
              <a:t>rating of </a:t>
            </a:r>
            <a:r>
              <a:rPr lang="en-US" sz="1600" b="1" dirty="0">
                <a:latin typeface="+mj-ea"/>
                <a:ea typeface="+mj-ea"/>
              </a:rPr>
              <a:t>objects</a:t>
            </a:r>
            <a:r>
              <a:rPr lang="en-US" sz="1600" dirty="0">
                <a:latin typeface="+mj-ea"/>
                <a:ea typeface="+mj-ea"/>
              </a:rPr>
              <a:t> </a:t>
            </a:r>
            <a:r>
              <a:rPr lang="en-US" sz="1600" b="1" dirty="0">
                <a:latin typeface="+mj-ea"/>
                <a:ea typeface="+mj-ea"/>
              </a:rPr>
              <a:t>rather</a:t>
            </a:r>
            <a:r>
              <a:rPr lang="en-US" sz="1600" dirty="0">
                <a:latin typeface="+mj-ea"/>
                <a:ea typeface="+mj-ea"/>
              </a:rPr>
              <a:t> </a:t>
            </a:r>
            <a:r>
              <a:rPr lang="en-US" sz="1600" b="1" dirty="0">
                <a:latin typeface="+mj-ea"/>
                <a:ea typeface="+mj-ea"/>
              </a:rPr>
              <a:t>than pixels.</a:t>
            </a:r>
          </a:p>
          <a:p>
            <a:pPr marL="285750" indent="-285750">
              <a:lnSpc>
                <a:spcPct val="150000"/>
              </a:lnSpc>
              <a:buFont typeface="Arial" panose="020B0604020202020204" pitchFamily="34" charset="0"/>
              <a:buChar char="•"/>
            </a:pPr>
            <a:r>
              <a:rPr lang="en-US" sz="1600" b="1" dirty="0">
                <a:latin typeface="+mj-ea"/>
                <a:ea typeface="+mj-ea"/>
              </a:rPr>
              <a:t>Following </a:t>
            </a:r>
            <a:r>
              <a:rPr lang="en-US" sz="1600" b="1" dirty="0" err="1">
                <a:latin typeface="+mj-ea"/>
                <a:ea typeface="+mj-ea"/>
              </a:rPr>
              <a:t>nnU</a:t>
            </a:r>
            <a:r>
              <a:rPr lang="en-US" sz="1600" b="1" dirty="0">
                <a:latin typeface="+mj-ea"/>
                <a:ea typeface="+mj-ea"/>
              </a:rPr>
              <a:t>-Net’s agenda</a:t>
            </a:r>
            <a:r>
              <a:rPr lang="en-US" sz="1600" dirty="0">
                <a:latin typeface="+mj-ea"/>
                <a:ea typeface="+mj-ea"/>
              </a:rPr>
              <a:t>, in this work we systematize and automate the configuration process for </a:t>
            </a:r>
            <a:r>
              <a:rPr lang="en-US" sz="1600" b="1" dirty="0">
                <a:latin typeface="+mj-ea"/>
                <a:ea typeface="+mj-ea"/>
              </a:rPr>
              <a:t>medical object detection.</a:t>
            </a:r>
          </a:p>
          <a:p>
            <a:pPr marL="285750" indent="-285750">
              <a:lnSpc>
                <a:spcPct val="150000"/>
              </a:lnSpc>
              <a:buFont typeface="Arial" panose="020B0604020202020204" pitchFamily="34" charset="0"/>
              <a:buChar char="•"/>
            </a:pPr>
            <a:r>
              <a:rPr lang="en-US" sz="1600" dirty="0">
                <a:latin typeface="+mj-ea"/>
                <a:ea typeface="+mj-ea"/>
              </a:rPr>
              <a:t>We </a:t>
            </a:r>
            <a:r>
              <a:rPr lang="en-US" sz="1600" b="1" dirty="0">
                <a:latin typeface="+mj-ea"/>
                <a:ea typeface="+mj-ea"/>
              </a:rPr>
              <a:t>demonstrate</a:t>
            </a:r>
            <a:r>
              <a:rPr lang="en-US" sz="1600" dirty="0">
                <a:latin typeface="+mj-ea"/>
                <a:ea typeface="+mj-ea"/>
              </a:rPr>
              <a:t> the effectiveness of </a:t>
            </a:r>
            <a:r>
              <a:rPr lang="en-US" sz="1600" dirty="0" err="1">
                <a:latin typeface="+mj-ea"/>
                <a:ea typeface="+mj-ea"/>
              </a:rPr>
              <a:t>nnDetection</a:t>
            </a:r>
            <a:r>
              <a:rPr lang="en-US" sz="1600" dirty="0">
                <a:latin typeface="+mj-ea"/>
                <a:ea typeface="+mj-ea"/>
              </a:rPr>
              <a:t> on two public benchmarks, </a:t>
            </a:r>
            <a:r>
              <a:rPr lang="en-US" sz="1600" b="1" dirty="0">
                <a:latin typeface="+mj-ea"/>
                <a:ea typeface="+mj-ea"/>
              </a:rPr>
              <a:t>ADAM</a:t>
            </a:r>
            <a:r>
              <a:rPr lang="en-US" sz="1600" dirty="0">
                <a:latin typeface="+mj-ea"/>
                <a:ea typeface="+mj-ea"/>
              </a:rPr>
              <a:t> and </a:t>
            </a:r>
            <a:r>
              <a:rPr lang="en-US" sz="1600" b="1" dirty="0">
                <a:latin typeface="+mj-ea"/>
                <a:ea typeface="+mj-ea"/>
              </a:rPr>
              <a:t>LUNA16</a:t>
            </a:r>
            <a:r>
              <a:rPr lang="en-US" sz="1600" dirty="0">
                <a:latin typeface="+mj-ea"/>
                <a:ea typeface="+mj-ea"/>
              </a:rPr>
              <a:t>, and propose </a:t>
            </a:r>
            <a:r>
              <a:rPr lang="en-US" sz="1600" b="1" dirty="0">
                <a:latin typeface="+mj-ea"/>
                <a:ea typeface="+mj-ea"/>
              </a:rPr>
              <a:t>11 further medical object detection tasks</a:t>
            </a:r>
            <a:r>
              <a:rPr lang="en-US" sz="1600" dirty="0">
                <a:latin typeface="+mj-ea"/>
                <a:ea typeface="+mj-ea"/>
              </a:rPr>
              <a:t> on public data sets </a:t>
            </a:r>
            <a:r>
              <a:rPr lang="en-US" sz="1600" b="1" dirty="0">
                <a:latin typeface="+mj-ea"/>
                <a:ea typeface="+mj-ea"/>
              </a:rPr>
              <a:t>for</a:t>
            </a:r>
            <a:r>
              <a:rPr lang="en-US" sz="1600" dirty="0">
                <a:latin typeface="+mj-ea"/>
                <a:ea typeface="+mj-ea"/>
              </a:rPr>
              <a:t> comprehensive method </a:t>
            </a:r>
            <a:r>
              <a:rPr lang="en-US" sz="1600" b="1" dirty="0">
                <a:latin typeface="+mj-ea"/>
                <a:ea typeface="+mj-ea"/>
              </a:rPr>
              <a:t>evaluation</a:t>
            </a:r>
            <a:r>
              <a:rPr lang="en-US" sz="1600" dirty="0">
                <a:latin typeface="+mj-ea"/>
                <a:ea typeface="+mj-ea"/>
              </a:rPr>
              <a:t>.</a:t>
            </a:r>
          </a:p>
          <a:p>
            <a:pPr marL="285750" indent="-285750">
              <a:lnSpc>
                <a:spcPct val="150000"/>
              </a:lnSpc>
              <a:buFont typeface="Arial" panose="020B0604020202020204" pitchFamily="34" charset="0"/>
              <a:buChar char="•"/>
            </a:pPr>
            <a:endParaRPr lang="en-US" sz="1600" dirty="0">
              <a:latin typeface="+mj-ea"/>
              <a:ea typeface="+mj-ea"/>
            </a:endParaRPr>
          </a:p>
        </p:txBody>
      </p:sp>
    </p:spTree>
    <p:extLst>
      <p:ext uri="{BB962C8B-B14F-4D97-AF65-F5344CB8AC3E}">
        <p14:creationId xmlns:p14="http://schemas.microsoft.com/office/powerpoint/2010/main" val="276859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5910592" cy="461665"/>
          </a:xfrm>
          <a:prstGeom prst="rect">
            <a:avLst/>
          </a:prstGeom>
          <a:noFill/>
          <a:ln>
            <a:noFill/>
          </a:ln>
        </p:spPr>
        <p:txBody>
          <a:bodyPr wrap="none" rtlCol="0">
            <a:spAutoFit/>
          </a:bodyPr>
          <a:lstStyle/>
          <a:p>
            <a:r>
              <a:rPr lang="en-US" sz="2400" b="1" dirty="0" err="1">
                <a:latin typeface="+mj-ea"/>
                <a:ea typeface="+mj-ea"/>
              </a:rPr>
              <a:t>nnUNet</a:t>
            </a:r>
            <a:r>
              <a:rPr lang="en-US" sz="2400" b="1" dirty="0">
                <a:latin typeface="+mj-ea"/>
                <a:ea typeface="+mj-ea"/>
              </a:rPr>
              <a:t> as an object detection baseline</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5910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496F07-F9B1-E8DA-5D79-2D0EF4FA817F}"/>
              </a:ext>
            </a:extLst>
          </p:cNvPr>
          <p:cNvSpPr txBox="1"/>
          <p:nvPr/>
        </p:nvSpPr>
        <p:spPr>
          <a:xfrm>
            <a:off x="152401" y="1165312"/>
            <a:ext cx="11887198" cy="3739998"/>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US" sz="1600" b="1" dirty="0" err="1">
                <a:latin typeface="+mj-ea"/>
                <a:ea typeface="+mj-ea"/>
              </a:rPr>
              <a:t>nnUNet</a:t>
            </a:r>
            <a:r>
              <a:rPr lang="en-US" sz="1600" b="1" dirty="0">
                <a:latin typeface="+mj-ea"/>
                <a:ea typeface="+mj-ea"/>
              </a:rPr>
              <a:t> Basic</a:t>
            </a:r>
            <a:br>
              <a:rPr lang="en-US" sz="1600" b="1" dirty="0">
                <a:latin typeface="+mj-ea"/>
                <a:ea typeface="+mj-ea"/>
              </a:rPr>
            </a:br>
            <a:r>
              <a:rPr lang="en-US" altLang="ko-KR" sz="1600" dirty="0" err="1">
                <a:latin typeface="+mj-ea"/>
                <a:ea typeface="+mj-ea"/>
              </a:rPr>
              <a:t>nnUNet</a:t>
            </a:r>
            <a:r>
              <a:rPr lang="en-US" altLang="ko-KR" sz="1600" dirty="0">
                <a:latin typeface="+mj-ea"/>
                <a:ea typeface="+mj-ea"/>
              </a:rPr>
              <a:t> Basic </a:t>
            </a:r>
            <a:r>
              <a:rPr lang="en-US" sz="1600" dirty="0">
                <a:latin typeface="+mj-ea"/>
                <a:ea typeface="+mj-ea"/>
              </a:rPr>
              <a:t>reflects the common approach to aggregating pixel predictions: Argmax is applied over </a:t>
            </a:r>
            <a:r>
              <a:rPr lang="en-US" sz="1600" dirty="0" err="1">
                <a:latin typeface="+mj-ea"/>
                <a:ea typeface="+mj-ea"/>
              </a:rPr>
              <a:t>softmax</a:t>
            </a:r>
            <a:r>
              <a:rPr lang="en-US" sz="1600" dirty="0">
                <a:latin typeface="+mj-ea"/>
                <a:ea typeface="+mj-ea"/>
              </a:rPr>
              <a:t> predictions, followed by </a:t>
            </a:r>
            <a:r>
              <a:rPr lang="en-US" sz="1600" b="1" dirty="0">
                <a:latin typeface="+mj-ea"/>
                <a:ea typeface="+mj-ea"/>
              </a:rPr>
              <a:t>connected component analysis per foreground class</a:t>
            </a:r>
            <a:r>
              <a:rPr lang="en-US" sz="1600" dirty="0">
                <a:latin typeface="+mj-ea"/>
                <a:ea typeface="+mj-ea"/>
              </a:rPr>
              <a:t>, and finally an object score per component is obtained as the </a:t>
            </a:r>
            <a:r>
              <a:rPr lang="en-US" sz="1600" b="1" dirty="0">
                <a:latin typeface="+mj-ea"/>
                <a:ea typeface="+mj-ea"/>
              </a:rPr>
              <a:t>maximum pixel </a:t>
            </a:r>
            <a:r>
              <a:rPr lang="en-US" sz="1600" b="1" dirty="0" err="1">
                <a:latin typeface="+mj-ea"/>
                <a:ea typeface="+mj-ea"/>
              </a:rPr>
              <a:t>softmax</a:t>
            </a:r>
            <a:r>
              <a:rPr lang="en-US" sz="1600" b="1" dirty="0">
                <a:latin typeface="+mj-ea"/>
                <a:ea typeface="+mj-ea"/>
              </a:rPr>
              <a:t> score of the assigned category</a:t>
            </a:r>
            <a:r>
              <a:rPr lang="en-US" sz="1600" dirty="0">
                <a:latin typeface="+mj-ea"/>
                <a:ea typeface="+mj-ea"/>
              </a:rPr>
              <a:t>.</a:t>
            </a:r>
          </a:p>
          <a:p>
            <a:pPr marL="342900" indent="-342900">
              <a:lnSpc>
                <a:spcPct val="150000"/>
              </a:lnSpc>
              <a:buFont typeface="Arial" panose="020B0604020202020204" pitchFamily="34" charset="0"/>
              <a:buChar char="•"/>
            </a:pPr>
            <a:r>
              <a:rPr lang="en-US" sz="1600" b="1" dirty="0" err="1">
                <a:latin typeface="+mj-ea"/>
                <a:ea typeface="+mj-ea"/>
              </a:rPr>
              <a:t>nnUNet</a:t>
            </a:r>
            <a:r>
              <a:rPr lang="en-US" sz="1600" b="1" dirty="0">
                <a:latin typeface="+mj-ea"/>
                <a:ea typeface="+mj-ea"/>
              </a:rPr>
              <a:t> plus</a:t>
            </a:r>
            <a:br>
              <a:rPr lang="en-US" sz="1600" dirty="0">
                <a:latin typeface="+mj-ea"/>
                <a:ea typeface="+mj-ea"/>
              </a:rPr>
            </a:br>
            <a:r>
              <a:rPr lang="en-US" sz="1600" dirty="0">
                <a:latin typeface="+mj-ea"/>
                <a:ea typeface="+mj-ea"/>
              </a:rPr>
              <a:t>To ensure the fairest possible comparison, we enhance the baseline by empirically choosing the following postprocessing parameters based on the training data for each individual task: </a:t>
            </a:r>
            <a:r>
              <a:rPr lang="en-US" sz="1600" b="1" dirty="0">
                <a:latin typeface="+mj-ea"/>
                <a:ea typeface="+mj-ea"/>
              </a:rPr>
              <a:t>Replacement of argmax by a minimum threshold on the </a:t>
            </a:r>
            <a:r>
              <a:rPr lang="en-US" sz="1600" b="1" dirty="0" err="1">
                <a:latin typeface="+mj-ea"/>
                <a:ea typeface="+mj-ea"/>
              </a:rPr>
              <a:t>softmax</a:t>
            </a:r>
            <a:r>
              <a:rPr lang="en-US" sz="1600" dirty="0">
                <a:latin typeface="+mj-ea"/>
                <a:ea typeface="+mj-ea"/>
              </a:rPr>
              <a:t> scores to be assigned to a component, </a:t>
            </a:r>
            <a:r>
              <a:rPr lang="en-US" sz="1600" b="1" dirty="0">
                <a:latin typeface="+mj-ea"/>
                <a:ea typeface="+mj-ea"/>
              </a:rPr>
              <a:t>a threshold on the minimum number of pixels per object</a:t>
            </a:r>
            <a:r>
              <a:rPr lang="en-US" sz="1600" dirty="0">
                <a:latin typeface="+mj-ea"/>
                <a:ea typeface="+mj-ea"/>
              </a:rPr>
              <a:t>, and the choice of the aggregation method (max, mean, median, 95% percentile).</a:t>
            </a:r>
            <a:br>
              <a:rPr lang="en-US" sz="1600" dirty="0">
                <a:latin typeface="+mj-ea"/>
                <a:ea typeface="+mj-ea"/>
              </a:rPr>
            </a:br>
            <a:endParaRPr lang="en-US" sz="1600" dirty="0">
              <a:latin typeface="+mj-ea"/>
              <a:ea typeface="+mj-ea"/>
            </a:endParaRPr>
          </a:p>
        </p:txBody>
      </p:sp>
    </p:spTree>
    <p:extLst>
      <p:ext uri="{BB962C8B-B14F-4D97-AF65-F5344CB8AC3E}">
        <p14:creationId xmlns:p14="http://schemas.microsoft.com/office/powerpoint/2010/main" val="1998094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3861955" cy="461665"/>
          </a:xfrm>
          <a:prstGeom prst="rect">
            <a:avLst/>
          </a:prstGeom>
          <a:noFill/>
          <a:ln>
            <a:noFill/>
          </a:ln>
        </p:spPr>
        <p:txBody>
          <a:bodyPr wrap="none" rtlCol="0">
            <a:spAutoFit/>
          </a:bodyPr>
          <a:lstStyle/>
          <a:p>
            <a:r>
              <a:rPr lang="en-US" sz="2400" b="1" dirty="0">
                <a:latin typeface="+mj-ea"/>
                <a:ea typeface="+mj-ea"/>
              </a:rPr>
              <a:t>Experiments and Results</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5910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496F07-F9B1-E8DA-5D79-2D0EF4FA817F}"/>
              </a:ext>
            </a:extLst>
          </p:cNvPr>
          <p:cNvSpPr txBox="1"/>
          <p:nvPr/>
        </p:nvSpPr>
        <p:spPr>
          <a:xfrm>
            <a:off x="152401" y="1165312"/>
            <a:ext cx="11887198" cy="5217326"/>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US" sz="1600" b="1" dirty="0">
                <a:latin typeface="+mj-ea"/>
                <a:ea typeface="+mj-ea"/>
              </a:rPr>
              <a:t>Proposed benchmark for medical object detection : </a:t>
            </a:r>
          </a:p>
          <a:p>
            <a:pPr marL="742950" lvl="1" indent="-285750">
              <a:lnSpc>
                <a:spcPct val="150000"/>
              </a:lnSpc>
              <a:buFont typeface="Wingdings" panose="05000000000000000000" pitchFamily="2" charset="2"/>
              <a:buChar char="ü"/>
            </a:pPr>
            <a:r>
              <a:rPr lang="en-US" sz="1600" dirty="0">
                <a:latin typeface="+mj-ea"/>
                <a:ea typeface="+mj-ea"/>
              </a:rPr>
              <a:t>We argue these aspects directly translate to medical object detection and thus propose a new benchmark based a diverse pool of </a:t>
            </a:r>
            <a:r>
              <a:rPr lang="en-US" sz="1600" b="1" dirty="0">
                <a:latin typeface="+mj-ea"/>
                <a:ea typeface="+mj-ea"/>
              </a:rPr>
              <a:t>13 existing data sets.</a:t>
            </a:r>
          </a:p>
          <a:p>
            <a:pPr marL="742950" lvl="1" indent="-285750">
              <a:lnSpc>
                <a:spcPct val="150000"/>
              </a:lnSpc>
              <a:buFont typeface="Wingdings" panose="05000000000000000000" pitchFamily="2" charset="2"/>
              <a:buChar char="ü"/>
            </a:pPr>
            <a:r>
              <a:rPr lang="en-US" sz="1600" dirty="0">
                <a:latin typeface="+mj-ea"/>
                <a:ea typeface="+mj-ea"/>
              </a:rPr>
              <a:t>we identified object </a:t>
            </a:r>
            <a:r>
              <a:rPr lang="en-US" sz="1600" b="1" dirty="0">
                <a:latin typeface="+mj-ea"/>
                <a:ea typeface="+mj-ea"/>
              </a:rPr>
              <a:t>detection tasks in 5 data sets</a:t>
            </a:r>
            <a:r>
              <a:rPr lang="en-US" sz="1600" dirty="0">
                <a:latin typeface="+mj-ea"/>
                <a:ea typeface="+mj-ea"/>
              </a:rPr>
              <a:t> of existing segmentation challenges (where we </a:t>
            </a:r>
            <a:r>
              <a:rPr lang="en-US" sz="1600" b="1" dirty="0">
                <a:latin typeface="+mj-ea"/>
                <a:ea typeface="+mj-ea"/>
              </a:rPr>
              <a:t>focus on</a:t>
            </a:r>
            <a:r>
              <a:rPr lang="en-US" sz="1600" dirty="0">
                <a:latin typeface="+mj-ea"/>
                <a:ea typeface="+mj-ea"/>
              </a:rPr>
              <a:t> </a:t>
            </a:r>
            <a:r>
              <a:rPr lang="en-US" sz="1600" b="1" dirty="0">
                <a:latin typeface="+mj-ea"/>
                <a:ea typeface="+mj-ea"/>
              </a:rPr>
              <a:t>detecting tumors and consider organs as background</a:t>
            </a:r>
            <a:r>
              <a:rPr lang="en-US" sz="1600" dirty="0">
                <a:latin typeface="+mj-ea"/>
                <a:ea typeface="+mj-ea"/>
              </a:rPr>
              <a:t>, see supplementary material for details)</a:t>
            </a:r>
          </a:p>
          <a:p>
            <a:pPr marL="742950" lvl="1" indent="-285750">
              <a:lnSpc>
                <a:spcPct val="150000"/>
              </a:lnSpc>
              <a:buFont typeface="Wingdings" panose="05000000000000000000" pitchFamily="2" charset="2"/>
              <a:buChar char="ü"/>
            </a:pPr>
            <a:r>
              <a:rPr lang="en-US" sz="1600" dirty="0">
                <a:latin typeface="+mj-ea"/>
                <a:ea typeface="+mj-ea"/>
              </a:rPr>
              <a:t> we performed connected component analysis and </a:t>
            </a:r>
            <a:r>
              <a:rPr lang="en-US" sz="1600" b="1" dirty="0">
                <a:latin typeface="+mj-ea"/>
                <a:ea typeface="+mj-ea"/>
              </a:rPr>
              <a:t>discarded </a:t>
            </a:r>
            <a:r>
              <a:rPr lang="en-US" sz="1600" dirty="0">
                <a:latin typeface="+mj-ea"/>
                <a:ea typeface="+mj-ea"/>
              </a:rPr>
              <a:t>all objects with a diameter </a:t>
            </a:r>
            <a:r>
              <a:rPr lang="en-US" sz="1600" b="1" dirty="0">
                <a:latin typeface="+mj-ea"/>
                <a:ea typeface="+mj-ea"/>
              </a:rPr>
              <a:t>less than 3mm.</a:t>
            </a:r>
          </a:p>
          <a:p>
            <a:pPr marL="285750" indent="-285750">
              <a:lnSpc>
                <a:spcPct val="150000"/>
              </a:lnSpc>
              <a:buFont typeface="Arial" panose="020B0604020202020204" pitchFamily="34" charset="0"/>
              <a:buChar char="•"/>
            </a:pPr>
            <a:r>
              <a:rPr lang="en-US" sz="1600" b="1" dirty="0">
                <a:latin typeface="+mj-ea"/>
                <a:ea typeface="+mj-ea"/>
              </a:rPr>
              <a:t>Data sets. </a:t>
            </a:r>
          </a:p>
          <a:p>
            <a:pPr marL="742950" lvl="1" indent="-285750">
              <a:lnSpc>
                <a:spcPct val="150000"/>
              </a:lnSpc>
              <a:buFont typeface="Wingdings" panose="05000000000000000000" pitchFamily="2" charset="2"/>
              <a:buChar char="ü"/>
            </a:pPr>
            <a:r>
              <a:rPr lang="en-US" sz="1600" dirty="0">
                <a:latin typeface="+mj-ea"/>
                <a:ea typeface="+mj-ea"/>
              </a:rPr>
              <a:t>Out of the 13 data sets, we used 10 for development and validation of </a:t>
            </a:r>
            <a:r>
              <a:rPr lang="en-US" sz="1600" dirty="0" err="1">
                <a:latin typeface="+mj-ea"/>
                <a:ea typeface="+mj-ea"/>
              </a:rPr>
              <a:t>nnDetection</a:t>
            </a:r>
            <a:r>
              <a:rPr lang="en-US" sz="1600" dirty="0">
                <a:latin typeface="+mj-ea"/>
                <a:ea typeface="+mj-ea"/>
              </a:rPr>
              <a:t>.</a:t>
            </a:r>
            <a:br>
              <a:rPr lang="en-US" sz="1600" dirty="0">
                <a:latin typeface="+mj-ea"/>
                <a:ea typeface="+mj-ea"/>
              </a:rPr>
            </a:br>
            <a:r>
              <a:rPr lang="en-US" sz="1600" dirty="0">
                <a:latin typeface="+mj-ea"/>
                <a:ea typeface="+mj-ea"/>
              </a:rPr>
              <a:t>Training – CADA(chest-CT / covid19) , LIDC-IDRI(</a:t>
            </a:r>
            <a:r>
              <a:rPr lang="en-US" sz="1600" dirty="0" err="1">
                <a:latin typeface="+mj-ea"/>
                <a:ea typeface="+mj-ea"/>
              </a:rPr>
              <a:t>chet</a:t>
            </a:r>
            <a:r>
              <a:rPr lang="en-US" sz="1600" dirty="0">
                <a:latin typeface="+mj-ea"/>
                <a:ea typeface="+mj-ea"/>
              </a:rPr>
              <a:t>-CT Lung), </a:t>
            </a:r>
            <a:r>
              <a:rPr lang="en-US" sz="1600" dirty="0" err="1">
                <a:latin typeface="+mj-ea"/>
                <a:ea typeface="+mj-ea"/>
              </a:rPr>
              <a:t>RibFrac</a:t>
            </a:r>
            <a:r>
              <a:rPr lang="en-US" sz="1600" dirty="0">
                <a:latin typeface="+mj-ea"/>
                <a:ea typeface="+mj-ea"/>
              </a:rPr>
              <a:t>(chest X-ray), Kits19(abdomen CT kidney tumor)</a:t>
            </a:r>
            <a:br>
              <a:rPr lang="en-US" sz="1600" dirty="0">
                <a:latin typeface="+mj-ea"/>
                <a:ea typeface="+mj-ea"/>
              </a:rPr>
            </a:br>
            <a:r>
              <a:rPr lang="en-US" sz="1600" dirty="0">
                <a:latin typeface="+mj-ea"/>
                <a:ea typeface="+mj-ea"/>
              </a:rPr>
              <a:t>Validation – </a:t>
            </a:r>
            <a:r>
              <a:rPr lang="en-US" sz="1600" dirty="0" err="1">
                <a:latin typeface="+mj-ea"/>
                <a:ea typeface="+mj-ea"/>
              </a:rPr>
              <a:t>ProstateX</a:t>
            </a:r>
            <a:r>
              <a:rPr lang="en-US" sz="1600" dirty="0">
                <a:latin typeface="+mj-ea"/>
                <a:ea typeface="+mj-ea"/>
              </a:rPr>
              <a:t>(MRI prostate), ADAM(abdomen and pelvis CT), Medical Segmentation Decathlon Liver, Pancreas, Hepatic Vessel and Colon</a:t>
            </a:r>
            <a:br>
              <a:rPr lang="en-US" sz="1600" dirty="0">
                <a:latin typeface="+mj-ea"/>
                <a:ea typeface="+mj-ea"/>
              </a:rPr>
            </a:br>
            <a:r>
              <a:rPr lang="en-US" sz="1600" dirty="0">
                <a:latin typeface="+mj-ea"/>
                <a:ea typeface="+mj-ea"/>
              </a:rPr>
              <a:t>Test - The test - LUNA16(chest-CT), and TCIA Lymph-Node(CT, PET/CT) </a:t>
            </a:r>
            <a:br>
              <a:rPr lang="en-US" sz="1600" dirty="0">
                <a:latin typeface="+mj-ea"/>
                <a:ea typeface="+mj-ea"/>
              </a:rPr>
            </a:br>
            <a:endParaRPr lang="en-US" sz="1600" dirty="0">
              <a:latin typeface="+mj-ea"/>
              <a:ea typeface="+mj-ea"/>
            </a:endParaRPr>
          </a:p>
        </p:txBody>
      </p:sp>
    </p:spTree>
    <p:extLst>
      <p:ext uri="{BB962C8B-B14F-4D97-AF65-F5344CB8AC3E}">
        <p14:creationId xmlns:p14="http://schemas.microsoft.com/office/powerpoint/2010/main" val="1217534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3861955" cy="461665"/>
          </a:xfrm>
          <a:prstGeom prst="rect">
            <a:avLst/>
          </a:prstGeom>
          <a:noFill/>
          <a:ln>
            <a:noFill/>
          </a:ln>
        </p:spPr>
        <p:txBody>
          <a:bodyPr wrap="none" rtlCol="0">
            <a:spAutoFit/>
          </a:bodyPr>
          <a:lstStyle/>
          <a:p>
            <a:r>
              <a:rPr lang="en-US" sz="2400" b="1" dirty="0">
                <a:latin typeface="+mj-ea"/>
                <a:ea typeface="+mj-ea"/>
              </a:rPr>
              <a:t>Experiments and Results</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5910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7C673FB0-B016-241B-6F59-A3E6B841EEB0}"/>
              </a:ext>
            </a:extLst>
          </p:cNvPr>
          <p:cNvPicPr>
            <a:picLocks noChangeAspect="1"/>
          </p:cNvPicPr>
          <p:nvPr/>
        </p:nvPicPr>
        <p:blipFill>
          <a:blip r:embed="rId3"/>
          <a:stretch>
            <a:fillRect/>
          </a:stretch>
        </p:blipFill>
        <p:spPr>
          <a:xfrm>
            <a:off x="206480" y="1363391"/>
            <a:ext cx="11904750" cy="4131217"/>
          </a:xfrm>
          <a:prstGeom prst="rect">
            <a:avLst/>
          </a:prstGeom>
        </p:spPr>
      </p:pic>
    </p:spTree>
    <p:extLst>
      <p:ext uri="{BB962C8B-B14F-4D97-AF65-F5344CB8AC3E}">
        <p14:creationId xmlns:p14="http://schemas.microsoft.com/office/powerpoint/2010/main" val="2043930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3861955" cy="461665"/>
          </a:xfrm>
          <a:prstGeom prst="rect">
            <a:avLst/>
          </a:prstGeom>
          <a:noFill/>
          <a:ln>
            <a:noFill/>
          </a:ln>
        </p:spPr>
        <p:txBody>
          <a:bodyPr wrap="none" rtlCol="0">
            <a:spAutoFit/>
          </a:bodyPr>
          <a:lstStyle/>
          <a:p>
            <a:r>
              <a:rPr lang="en-US" sz="2400" b="1" dirty="0">
                <a:latin typeface="+mj-ea"/>
                <a:ea typeface="+mj-ea"/>
              </a:rPr>
              <a:t>Experiments and Results</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59105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41043984-F25B-81E3-832C-FE8B55B965B9}"/>
              </a:ext>
            </a:extLst>
          </p:cNvPr>
          <p:cNvPicPr>
            <a:picLocks noChangeAspect="1"/>
          </p:cNvPicPr>
          <p:nvPr/>
        </p:nvPicPr>
        <p:blipFill>
          <a:blip r:embed="rId3"/>
          <a:stretch>
            <a:fillRect/>
          </a:stretch>
        </p:blipFill>
        <p:spPr>
          <a:xfrm>
            <a:off x="2380343" y="1083486"/>
            <a:ext cx="7184571" cy="5306105"/>
          </a:xfrm>
          <a:prstGeom prst="rect">
            <a:avLst/>
          </a:prstGeom>
        </p:spPr>
      </p:pic>
    </p:spTree>
    <p:extLst>
      <p:ext uri="{BB962C8B-B14F-4D97-AF65-F5344CB8AC3E}">
        <p14:creationId xmlns:p14="http://schemas.microsoft.com/office/powerpoint/2010/main" val="178144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AD43899-48C7-401B-A6C9-B45FB5AE9011}"/>
              </a:ext>
            </a:extLst>
          </p:cNvPr>
          <p:cNvSpPr txBox="1">
            <a:spLocks/>
          </p:cNvSpPr>
          <p:nvPr/>
        </p:nvSpPr>
        <p:spPr>
          <a:xfrm>
            <a:off x="1251766" y="1"/>
            <a:ext cx="6380083" cy="1145094"/>
          </a:xfrm>
          <a:prstGeom prst="rect">
            <a:avLst/>
          </a:prstGeom>
          <a:noFill/>
        </p:spPr>
        <p:txBody>
          <a:bodyPr/>
          <a:lstStyle>
            <a:lvl1pPr marL="419100" indent="-382588" latinLnBrk="1">
              <a:spcBef>
                <a:spcPct val="20000"/>
              </a:spcBef>
              <a:buBlip>
                <a:blip r:embed="rId2"/>
              </a:buBlip>
              <a:defRPr sz="32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Blip>
                <a:blip r:embed="rId3"/>
              </a:buBlip>
              <a:defRPr sz="28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Blip>
                <a:blip r:embed="rId4"/>
              </a:buBlip>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ea typeface="맑은 고딕" panose="020B0503020000020004" pitchFamily="50" charset="-127"/>
              </a:defRPr>
            </a:lvl9pPr>
          </a:lstStyle>
          <a:p>
            <a:pPr marL="36511" indent="0" algn="ctr" defTabSz="914377" eaLnBrk="0" fontAlgn="base" hangingPunct="0">
              <a:lnSpc>
                <a:spcPct val="120000"/>
              </a:lnSpc>
              <a:spcBef>
                <a:spcPct val="0"/>
              </a:spcBef>
              <a:spcAft>
                <a:spcPct val="0"/>
              </a:spcAft>
              <a:buClr>
                <a:srgbClr val="FFCC66"/>
              </a:buClr>
              <a:buNone/>
              <a:defRPr/>
            </a:pPr>
            <a:r>
              <a:rPr kumimoji="1" lang="en-US" altLang="ko-KR" sz="6000" b="1" dirty="0">
                <a:latin typeface="+mj-ea"/>
                <a:ea typeface="+mj-ea"/>
                <a:cs typeface="Malgun Gothic Semilight" panose="020B0502040204020203" pitchFamily="50" charset="-127"/>
              </a:rPr>
              <a:t>Collaborators</a:t>
            </a:r>
            <a:endParaRPr kumimoji="1" lang="en-US" altLang="ko-KR" sz="5400" b="1" kern="1100" dirty="0">
              <a:latin typeface="+mj-ea"/>
              <a:ea typeface="+mj-ea"/>
              <a:cs typeface="Malgun Gothic Semilight" panose="020B0502040204020203" pitchFamily="50" charset="-127"/>
            </a:endParaRPr>
          </a:p>
        </p:txBody>
      </p:sp>
      <p:grpSp>
        <p:nvGrpSpPr>
          <p:cNvPr id="31" name="그룹 30">
            <a:extLst>
              <a:ext uri="{FF2B5EF4-FFF2-40B4-BE49-F238E27FC236}">
                <a16:creationId xmlns:a16="http://schemas.microsoft.com/office/drawing/2014/main" id="{C9E66ADC-D562-4FEA-9CE1-A953A48A69D5}"/>
              </a:ext>
            </a:extLst>
          </p:cNvPr>
          <p:cNvGrpSpPr/>
          <p:nvPr/>
        </p:nvGrpSpPr>
        <p:grpSpPr>
          <a:xfrm>
            <a:off x="410155" y="1641309"/>
            <a:ext cx="11371692" cy="4534152"/>
            <a:chOff x="410155" y="1641309"/>
            <a:chExt cx="11371692" cy="4534152"/>
          </a:xfrm>
        </p:grpSpPr>
        <p:grpSp>
          <p:nvGrpSpPr>
            <p:cNvPr id="32" name="그룹 31">
              <a:extLst>
                <a:ext uri="{FF2B5EF4-FFF2-40B4-BE49-F238E27FC236}">
                  <a16:creationId xmlns:a16="http://schemas.microsoft.com/office/drawing/2014/main" id="{1F0A9979-AE20-48DE-9E3B-E6234BF28EDB}"/>
                </a:ext>
              </a:extLst>
            </p:cNvPr>
            <p:cNvGrpSpPr/>
            <p:nvPr/>
          </p:nvGrpSpPr>
          <p:grpSpPr>
            <a:xfrm>
              <a:off x="410155" y="1641309"/>
              <a:ext cx="3514670" cy="1510863"/>
              <a:chOff x="410155" y="1641309"/>
              <a:chExt cx="2640771" cy="1510863"/>
            </a:xfrm>
          </p:grpSpPr>
          <p:sp>
            <p:nvSpPr>
              <p:cNvPr id="67" name="Rectangle 27">
                <a:extLst>
                  <a:ext uri="{FF2B5EF4-FFF2-40B4-BE49-F238E27FC236}">
                    <a16:creationId xmlns:a16="http://schemas.microsoft.com/office/drawing/2014/main" id="{02540978-8123-4735-8E1B-CAF2DBCCBEEF}"/>
                  </a:ext>
                </a:extLst>
              </p:cNvPr>
              <p:cNvSpPr/>
              <p:nvPr/>
            </p:nvSpPr>
            <p:spPr>
              <a:xfrm>
                <a:off x="410155" y="1641309"/>
                <a:ext cx="2640771" cy="1510863"/>
              </a:xfrm>
              <a:prstGeom prst="rect">
                <a:avLst/>
              </a:prstGeom>
            </p:spPr>
            <p:txBody>
              <a:bodyPr wrap="square">
                <a:spAutoFit/>
              </a:bodyPr>
              <a:lstStyle/>
              <a:p>
                <a:pPr marL="36511" defTabSz="914377" eaLnBrk="0" fontAlgn="base" latinLnBrk="0" hangingPunct="0">
                  <a:lnSpc>
                    <a:spcPct val="120000"/>
                  </a:lnSpc>
                  <a:spcBef>
                    <a:spcPct val="0"/>
                  </a:spcBef>
                  <a:spcAft>
                    <a:spcPct val="0"/>
                  </a:spcAft>
                  <a:buClr>
                    <a:srgbClr val="FFCC66"/>
                  </a:buClr>
                  <a:tabLst>
                    <a:tab pos="1346166" algn="l"/>
                  </a:tabLst>
                  <a:defRPr/>
                </a:pPr>
                <a:r>
                  <a:rPr kumimoji="1" lang="en-US" altLang="ko-KR" sz="1600" b="1" kern="1100" dirty="0">
                    <a:latin typeface="+mj-ea"/>
                    <a:ea typeface="+mj-ea"/>
                    <a:cs typeface="Malgun Gothic Semilight" panose="020B0502040204020203" pitchFamily="50" charset="-127"/>
                  </a:rPr>
                  <a:t>Cardiac</a:t>
                </a:r>
              </a:p>
              <a:p>
                <a:pPr marL="36511" defTabSz="914377" eaLnBrk="0" fontAlgn="base" latinLnBrk="0" hangingPunct="0">
                  <a:lnSpc>
                    <a:spcPct val="120000"/>
                  </a:lnSpc>
                  <a:spcBef>
                    <a:spcPct val="0"/>
                  </a:spcBef>
                  <a:spcAft>
                    <a:spcPct val="0"/>
                  </a:spcAft>
                  <a:buClr>
                    <a:srgbClr val="FFCC66"/>
                  </a:buClr>
                  <a:tabLst>
                    <a:tab pos="1346166" algn="l"/>
                  </a:tabLst>
                  <a:defRPr/>
                </a:pPr>
                <a:endParaRPr kumimoji="1" lang="en-US" altLang="ko-KR" sz="14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a:latin typeface="+mj-ea"/>
                    <a:ea typeface="+mj-ea"/>
                    <a:cs typeface="Malgun Gothic Semilight" panose="020B0502040204020203" pitchFamily="50" charset="-127"/>
                  </a:rPr>
                  <a:t>June-Goo Lee</a:t>
                </a: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Gyu</a:t>
                </a:r>
                <a:r>
                  <a:rPr kumimoji="1" lang="en-US" altLang="ko-KR" sz="1200" kern="1100" dirty="0">
                    <a:latin typeface="+mj-ea"/>
                    <a:ea typeface="+mj-ea"/>
                    <a:cs typeface="Malgun Gothic Semilight" panose="020B0502040204020203" pitchFamily="50" charset="-127"/>
                  </a:rPr>
                  <a:t>-Jun </a:t>
                </a:r>
                <a:r>
                  <a:rPr kumimoji="1" lang="en-US" altLang="ko-KR" sz="1200" kern="1100" dirty="0" err="1">
                    <a:latin typeface="+mj-ea"/>
                    <a:ea typeface="+mj-ea"/>
                    <a:cs typeface="Malgun Gothic Semilight" panose="020B0502040204020203" pitchFamily="50" charset="-127"/>
                  </a:rPr>
                  <a:t>Jeong</a:t>
                </a:r>
                <a:endParaRPr kumimoji="1" lang="en-US" altLang="ko-KR" sz="12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a:latin typeface="+mj-ea"/>
                    <a:ea typeface="+mj-ea"/>
                    <a:cs typeface="Malgun Gothic Semilight" panose="020B0502040204020203" pitchFamily="50" charset="-127"/>
                  </a:rPr>
                  <a:t>Tae-Won Kim</a:t>
                </a: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a:latin typeface="+mj-ea"/>
                    <a:ea typeface="+mj-ea"/>
                    <a:cs typeface="Malgun Gothic Semilight" panose="020B0502040204020203" pitchFamily="50" charset="-127"/>
                  </a:rPr>
                  <a:t>Ji-</a:t>
                </a:r>
                <a:r>
                  <a:rPr kumimoji="1" lang="en-US" altLang="ko-KR" sz="1200" kern="1100" dirty="0" err="1">
                    <a:latin typeface="+mj-ea"/>
                    <a:ea typeface="+mj-ea"/>
                    <a:cs typeface="Malgun Gothic Semilight" panose="020B0502040204020203" pitchFamily="50" charset="-127"/>
                  </a:rPr>
                  <a:t>Hoon</a:t>
                </a:r>
                <a:r>
                  <a:rPr kumimoji="1" lang="en-US" altLang="ko-KR" sz="1200" kern="1100" dirty="0">
                    <a:latin typeface="+mj-ea"/>
                    <a:ea typeface="+mj-ea"/>
                    <a:cs typeface="Malgun Gothic Semilight" panose="020B0502040204020203" pitchFamily="50" charset="-127"/>
                  </a:rPr>
                  <a:t> Jung</a:t>
                </a:r>
              </a:p>
            </p:txBody>
          </p:sp>
          <p:cxnSp>
            <p:nvCxnSpPr>
              <p:cNvPr id="68" name="직선 연결선 67">
                <a:extLst>
                  <a:ext uri="{FF2B5EF4-FFF2-40B4-BE49-F238E27FC236}">
                    <a16:creationId xmlns:a16="http://schemas.microsoft.com/office/drawing/2014/main" id="{0B633E4B-78DB-49D4-A62B-A1E3454B141F}"/>
                  </a:ext>
                </a:extLst>
              </p:cNvPr>
              <p:cNvCxnSpPr>
                <a:cxnSpLocks/>
              </p:cNvCxnSpPr>
              <p:nvPr/>
            </p:nvCxnSpPr>
            <p:spPr>
              <a:xfrm>
                <a:off x="526489" y="2085809"/>
                <a:ext cx="232729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33" name="그룹 32">
              <a:extLst>
                <a:ext uri="{FF2B5EF4-FFF2-40B4-BE49-F238E27FC236}">
                  <a16:creationId xmlns:a16="http://schemas.microsoft.com/office/drawing/2014/main" id="{199B3D96-B38D-40B3-8F6F-C35604B9C90E}"/>
                </a:ext>
              </a:extLst>
            </p:cNvPr>
            <p:cNvGrpSpPr/>
            <p:nvPr/>
          </p:nvGrpSpPr>
          <p:grpSpPr>
            <a:xfrm>
              <a:off x="4470711" y="1641309"/>
              <a:ext cx="3514667" cy="1030731"/>
              <a:chOff x="3461081" y="1641310"/>
              <a:chExt cx="2640769" cy="1030731"/>
            </a:xfrm>
          </p:grpSpPr>
          <p:sp>
            <p:nvSpPr>
              <p:cNvPr id="65" name="Rectangle 27">
                <a:extLst>
                  <a:ext uri="{FF2B5EF4-FFF2-40B4-BE49-F238E27FC236}">
                    <a16:creationId xmlns:a16="http://schemas.microsoft.com/office/drawing/2014/main" id="{9FB71EE9-90C4-410F-8A6D-0213695ECF5E}"/>
                  </a:ext>
                </a:extLst>
              </p:cNvPr>
              <p:cNvSpPr/>
              <p:nvPr/>
            </p:nvSpPr>
            <p:spPr>
              <a:xfrm>
                <a:off x="3461081" y="1641310"/>
                <a:ext cx="2640769" cy="1030731"/>
              </a:xfrm>
              <a:prstGeom prst="rect">
                <a:avLst/>
              </a:prstGeom>
            </p:spPr>
            <p:txBody>
              <a:bodyPr wrap="square">
                <a:spAutoFit/>
              </a:bodyPr>
              <a:lstStyle/>
              <a:p>
                <a:pPr marL="36511" defTabSz="914377" eaLnBrk="0" fontAlgn="base" latinLnBrk="0" hangingPunct="0">
                  <a:lnSpc>
                    <a:spcPct val="120000"/>
                  </a:lnSpc>
                  <a:spcBef>
                    <a:spcPct val="0"/>
                  </a:spcBef>
                  <a:spcAft>
                    <a:spcPct val="0"/>
                  </a:spcAft>
                  <a:buClr>
                    <a:srgbClr val="FFCC66"/>
                  </a:buClr>
                  <a:defRPr/>
                </a:pPr>
                <a:r>
                  <a:rPr kumimoji="1" lang="en-US" altLang="ko-KR" sz="1600" b="1" kern="1100" dirty="0">
                    <a:latin typeface="+mj-ea"/>
                    <a:ea typeface="+mj-ea"/>
                    <a:cs typeface="Malgun Gothic Semilight" panose="020B0502040204020203" pitchFamily="50" charset="-127"/>
                  </a:rPr>
                  <a:t>Pathology</a:t>
                </a:r>
              </a:p>
              <a:p>
                <a:pPr marL="36511" defTabSz="914377" eaLnBrk="0" fontAlgn="base" latinLnBrk="0" hangingPunct="0">
                  <a:lnSpc>
                    <a:spcPct val="120000"/>
                  </a:lnSpc>
                  <a:spcBef>
                    <a:spcPct val="0"/>
                  </a:spcBef>
                  <a:spcAft>
                    <a:spcPct val="0"/>
                  </a:spcAft>
                  <a:buClr>
                    <a:srgbClr val="FFCC66"/>
                  </a:buClr>
                  <a:defRPr/>
                </a:pPr>
                <a:endParaRPr kumimoji="1" lang="en-US" altLang="ko-KR" sz="12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Hyunjeong</a:t>
                </a:r>
                <a:r>
                  <a:rPr kumimoji="1" lang="en-US" altLang="ko-KR" sz="1200" kern="1100" dirty="0">
                    <a:latin typeface="+mj-ea"/>
                    <a:ea typeface="+mj-ea"/>
                    <a:cs typeface="Malgun Gothic Semilight" panose="020B0502040204020203" pitchFamily="50" charset="-127"/>
                  </a:rPr>
                  <a:t> Go, </a:t>
                </a:r>
                <a:r>
                  <a:rPr kumimoji="1" lang="en-US" altLang="ko-KR" sz="1200" kern="1100" dirty="0" err="1">
                    <a:latin typeface="+mj-ea"/>
                    <a:ea typeface="+mj-ea"/>
                    <a:cs typeface="Malgun Gothic Semilight" panose="020B0502040204020203" pitchFamily="50" charset="-127"/>
                  </a:rPr>
                  <a:t>Gyuheon</a:t>
                </a:r>
                <a:r>
                  <a:rPr kumimoji="1" lang="en-US" altLang="ko-KR" sz="1200" kern="1100" dirty="0">
                    <a:latin typeface="+mj-ea"/>
                    <a:ea typeface="+mj-ea"/>
                    <a:cs typeface="Malgun Gothic Semilight" panose="020B0502040204020203" pitchFamily="50" charset="-127"/>
                  </a:rPr>
                  <a:t> Choi</a:t>
                </a: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Gyungyub</a:t>
                </a:r>
                <a:r>
                  <a:rPr kumimoji="1" lang="en-US" altLang="ko-KR" sz="1200" kern="1100" dirty="0">
                    <a:latin typeface="+mj-ea"/>
                    <a:ea typeface="+mj-ea"/>
                    <a:cs typeface="Malgun Gothic Semilight" panose="020B0502040204020203" pitchFamily="50" charset="-127"/>
                  </a:rPr>
                  <a:t> Gong, Dong </a:t>
                </a:r>
                <a:r>
                  <a:rPr kumimoji="1" lang="en-US" altLang="ko-KR" sz="1200" kern="1100" dirty="0" err="1">
                    <a:latin typeface="+mj-ea"/>
                    <a:ea typeface="+mj-ea"/>
                    <a:cs typeface="Malgun Gothic Semilight" panose="020B0502040204020203" pitchFamily="50" charset="-127"/>
                  </a:rPr>
                  <a:t>Eun</a:t>
                </a:r>
                <a:r>
                  <a:rPr kumimoji="1" lang="en-US" altLang="ko-KR" sz="1200" kern="1100" dirty="0">
                    <a:latin typeface="+mj-ea"/>
                    <a:ea typeface="+mj-ea"/>
                    <a:cs typeface="Malgun Gothic Semilight" panose="020B0502040204020203" pitchFamily="50" charset="-127"/>
                  </a:rPr>
                  <a:t> Song</a:t>
                </a:r>
                <a:r>
                  <a:rPr kumimoji="1" lang="en-US" altLang="ko-KR" sz="1051" kern="1100" dirty="0">
                    <a:latin typeface="+mj-ea"/>
                    <a:ea typeface="+mj-ea"/>
                    <a:cs typeface="Malgun Gothic Semilight" panose="020B0502040204020203" pitchFamily="50" charset="-127"/>
                  </a:rPr>
                  <a:t> </a:t>
                </a:r>
                <a:endParaRPr kumimoji="1" lang="en-US" altLang="ko-KR" sz="800" kern="1100" dirty="0">
                  <a:latin typeface="+mj-ea"/>
                  <a:ea typeface="+mj-ea"/>
                  <a:cs typeface="Malgun Gothic Semilight" panose="020B0502040204020203" pitchFamily="50" charset="-127"/>
                </a:endParaRPr>
              </a:p>
            </p:txBody>
          </p:sp>
          <p:cxnSp>
            <p:nvCxnSpPr>
              <p:cNvPr id="66" name="직선 연결선 65">
                <a:extLst>
                  <a:ext uri="{FF2B5EF4-FFF2-40B4-BE49-F238E27FC236}">
                    <a16:creationId xmlns:a16="http://schemas.microsoft.com/office/drawing/2014/main" id="{591F8946-7C73-4DA2-8561-B71EF055D2EF}"/>
                  </a:ext>
                </a:extLst>
              </p:cNvPr>
              <p:cNvCxnSpPr>
                <a:cxnSpLocks/>
              </p:cNvCxnSpPr>
              <p:nvPr/>
            </p:nvCxnSpPr>
            <p:spPr>
              <a:xfrm>
                <a:off x="3579809" y="2085809"/>
                <a:ext cx="232729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35" name="그룹 34">
              <a:extLst>
                <a:ext uri="{FF2B5EF4-FFF2-40B4-BE49-F238E27FC236}">
                  <a16:creationId xmlns:a16="http://schemas.microsoft.com/office/drawing/2014/main" id="{8664FEC7-EA90-4C52-9C8D-CBF9F99E1730}"/>
                </a:ext>
              </a:extLst>
            </p:cNvPr>
            <p:cNvGrpSpPr/>
            <p:nvPr/>
          </p:nvGrpSpPr>
          <p:grpSpPr>
            <a:xfrm>
              <a:off x="8531263" y="1641309"/>
              <a:ext cx="3250584" cy="1104598"/>
              <a:chOff x="6512005" y="1641311"/>
              <a:chExt cx="2442348" cy="1104598"/>
            </a:xfrm>
          </p:grpSpPr>
          <p:sp>
            <p:nvSpPr>
              <p:cNvPr id="63" name="Rectangle 27">
                <a:extLst>
                  <a:ext uri="{FF2B5EF4-FFF2-40B4-BE49-F238E27FC236}">
                    <a16:creationId xmlns:a16="http://schemas.microsoft.com/office/drawing/2014/main" id="{099EC5B9-97F4-48AF-B271-536E8F4A790A}"/>
                  </a:ext>
                </a:extLst>
              </p:cNvPr>
              <p:cNvSpPr/>
              <p:nvPr/>
            </p:nvSpPr>
            <p:spPr>
              <a:xfrm>
                <a:off x="6512005" y="1641311"/>
                <a:ext cx="2442348" cy="1104598"/>
              </a:xfrm>
              <a:prstGeom prst="rect">
                <a:avLst/>
              </a:prstGeom>
            </p:spPr>
            <p:txBody>
              <a:bodyPr wrap="square">
                <a:spAutoFit/>
              </a:bodyPr>
              <a:lstStyle/>
              <a:p>
                <a:pPr marL="36511" defTabSz="914377" eaLnBrk="0" fontAlgn="base" latinLnBrk="0" hangingPunct="0">
                  <a:lnSpc>
                    <a:spcPct val="120000"/>
                  </a:lnSpc>
                  <a:spcBef>
                    <a:spcPct val="0"/>
                  </a:spcBef>
                  <a:spcAft>
                    <a:spcPct val="0"/>
                  </a:spcAft>
                  <a:buClr>
                    <a:srgbClr val="FFCC66"/>
                  </a:buClr>
                  <a:defRPr/>
                </a:pPr>
                <a:r>
                  <a:rPr kumimoji="1" lang="en-US" altLang="ko-KR" sz="1600" b="1" kern="1100" dirty="0">
                    <a:latin typeface="+mj-ea"/>
                    <a:ea typeface="+mj-ea"/>
                    <a:cs typeface="Malgun Gothic Semilight" panose="020B0502040204020203" pitchFamily="50" charset="-127"/>
                  </a:rPr>
                  <a:t>Cardiology</a:t>
                </a:r>
              </a:p>
              <a:p>
                <a:pPr marL="36511" defTabSz="914377" eaLnBrk="0" fontAlgn="base" latinLnBrk="0" hangingPunct="0">
                  <a:lnSpc>
                    <a:spcPct val="120000"/>
                  </a:lnSpc>
                  <a:spcBef>
                    <a:spcPct val="0"/>
                  </a:spcBef>
                  <a:spcAft>
                    <a:spcPct val="0"/>
                  </a:spcAft>
                  <a:buClr>
                    <a:srgbClr val="FFCC66"/>
                  </a:buClr>
                  <a:defRPr/>
                </a:pPr>
                <a:endParaRPr kumimoji="1" lang="en-US" altLang="ko-KR" sz="16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Jaekwan</a:t>
                </a:r>
                <a:r>
                  <a:rPr kumimoji="1" lang="en-US" altLang="ko-KR" sz="1200" kern="1100" dirty="0">
                    <a:latin typeface="+mj-ea"/>
                    <a:ea typeface="+mj-ea"/>
                    <a:cs typeface="Malgun Gothic Semilight" panose="020B0502040204020203" pitchFamily="50" charset="-127"/>
                  </a:rPr>
                  <a:t> Song, </a:t>
                </a:r>
                <a:r>
                  <a:rPr kumimoji="1" lang="en-US" altLang="ko-KR" sz="1200" kern="1100" dirty="0" err="1">
                    <a:latin typeface="+mj-ea"/>
                    <a:ea typeface="+mj-ea"/>
                    <a:cs typeface="Malgun Gothic Semilight" panose="020B0502040204020203" pitchFamily="50" charset="-127"/>
                  </a:rPr>
                  <a:t>Jongmin</a:t>
                </a:r>
                <a:r>
                  <a:rPr kumimoji="1" lang="en-US" altLang="ko-KR" sz="1200" kern="1100" dirty="0">
                    <a:latin typeface="+mj-ea"/>
                    <a:ea typeface="+mj-ea"/>
                    <a:cs typeface="Malgun Gothic Semilight" panose="020B0502040204020203" pitchFamily="50" charset="-127"/>
                  </a:rPr>
                  <a:t> Song</a:t>
                </a: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a:latin typeface="+mj-ea"/>
                    <a:ea typeface="+mj-ea"/>
                    <a:cs typeface="Malgun Gothic Semilight" panose="020B0502040204020203" pitchFamily="50" charset="-127"/>
                  </a:rPr>
                  <a:t>Young-</a:t>
                </a:r>
                <a:r>
                  <a:rPr kumimoji="1" lang="en-US" altLang="ko-KR" sz="1200" kern="1100" dirty="0" err="1">
                    <a:latin typeface="+mj-ea"/>
                    <a:ea typeface="+mj-ea"/>
                    <a:cs typeface="Malgun Gothic Semilight" panose="020B0502040204020203" pitchFamily="50" charset="-127"/>
                  </a:rPr>
                  <a:t>Hak</a:t>
                </a:r>
                <a:r>
                  <a:rPr kumimoji="1" lang="en-US" altLang="ko-KR" sz="1200" kern="1100" dirty="0">
                    <a:latin typeface="+mj-ea"/>
                    <a:ea typeface="+mj-ea"/>
                    <a:cs typeface="Malgun Gothic Semilight" panose="020B0502040204020203" pitchFamily="50" charset="-127"/>
                  </a:rPr>
                  <a:t> Kim</a:t>
                </a:r>
                <a:endParaRPr kumimoji="1" lang="en-US" altLang="ko-KR" sz="600" kern="1100" dirty="0">
                  <a:latin typeface="+mj-ea"/>
                  <a:ea typeface="+mj-ea"/>
                  <a:cs typeface="Malgun Gothic Semilight" panose="020B0502040204020203" pitchFamily="50" charset="-127"/>
                </a:endParaRPr>
              </a:p>
            </p:txBody>
          </p:sp>
          <p:cxnSp>
            <p:nvCxnSpPr>
              <p:cNvPr id="64" name="직선 연결선 63">
                <a:extLst>
                  <a:ext uri="{FF2B5EF4-FFF2-40B4-BE49-F238E27FC236}">
                    <a16:creationId xmlns:a16="http://schemas.microsoft.com/office/drawing/2014/main" id="{10807F48-9EBC-43BF-B2A8-A0910FEFABA2}"/>
                  </a:ext>
                </a:extLst>
              </p:cNvPr>
              <p:cNvCxnSpPr>
                <a:cxnSpLocks/>
              </p:cNvCxnSpPr>
              <p:nvPr/>
            </p:nvCxnSpPr>
            <p:spPr>
              <a:xfrm>
                <a:off x="6597545" y="2085809"/>
                <a:ext cx="232729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37" name="그룹 36">
              <a:extLst>
                <a:ext uri="{FF2B5EF4-FFF2-40B4-BE49-F238E27FC236}">
                  <a16:creationId xmlns:a16="http://schemas.microsoft.com/office/drawing/2014/main" id="{DCD2A81C-096B-41D5-86DA-146E824713AF}"/>
                </a:ext>
              </a:extLst>
            </p:cNvPr>
            <p:cNvGrpSpPr/>
            <p:nvPr/>
          </p:nvGrpSpPr>
          <p:grpSpPr>
            <a:xfrm>
              <a:off x="445145" y="3557370"/>
              <a:ext cx="3217298" cy="882999"/>
              <a:chOff x="9364507" y="2730500"/>
              <a:chExt cx="2417339" cy="882999"/>
            </a:xfrm>
          </p:grpSpPr>
          <p:sp>
            <p:nvSpPr>
              <p:cNvPr id="61" name="직사각형 60">
                <a:extLst>
                  <a:ext uri="{FF2B5EF4-FFF2-40B4-BE49-F238E27FC236}">
                    <a16:creationId xmlns:a16="http://schemas.microsoft.com/office/drawing/2014/main" id="{F1073625-438D-4F9B-919F-B88E3339FB97}"/>
                  </a:ext>
                </a:extLst>
              </p:cNvPr>
              <p:cNvSpPr/>
              <p:nvPr/>
            </p:nvSpPr>
            <p:spPr>
              <a:xfrm>
                <a:off x="9364507" y="2730500"/>
                <a:ext cx="2417339" cy="882999"/>
              </a:xfrm>
              <a:prstGeom prst="rect">
                <a:avLst/>
              </a:prstGeom>
            </p:spPr>
            <p:txBody>
              <a:bodyPr wrap="square">
                <a:spAutoFit/>
              </a:bodyPr>
              <a:lstStyle/>
              <a:p>
                <a:pPr marL="36511" defTabSz="914377" eaLnBrk="0" fontAlgn="base" latinLnBrk="0" hangingPunct="0">
                  <a:lnSpc>
                    <a:spcPct val="120000"/>
                  </a:lnSpc>
                  <a:spcBef>
                    <a:spcPct val="0"/>
                  </a:spcBef>
                  <a:spcAft>
                    <a:spcPct val="0"/>
                  </a:spcAft>
                  <a:buClr>
                    <a:srgbClr val="FFCC66"/>
                  </a:buClr>
                  <a:defRPr/>
                </a:pPr>
                <a:r>
                  <a:rPr kumimoji="1" lang="en-US" altLang="ko-KR" sz="1600" b="1" kern="1100" dirty="0">
                    <a:latin typeface="+mj-ea"/>
                    <a:ea typeface="+mj-ea"/>
                    <a:cs typeface="Malgun Gothic Semilight" panose="020B0502040204020203" pitchFamily="50" charset="-127"/>
                  </a:rPr>
                  <a:t>Anesthesiology</a:t>
                </a:r>
              </a:p>
              <a:p>
                <a:pPr marL="36511" defTabSz="914377" eaLnBrk="0" fontAlgn="base" latinLnBrk="0" hangingPunct="0">
                  <a:lnSpc>
                    <a:spcPct val="120000"/>
                  </a:lnSpc>
                  <a:spcBef>
                    <a:spcPct val="0"/>
                  </a:spcBef>
                  <a:spcAft>
                    <a:spcPct val="0"/>
                  </a:spcAft>
                  <a:buClr>
                    <a:srgbClr val="FFCC66"/>
                  </a:buClr>
                  <a:defRPr/>
                </a:pPr>
                <a:endParaRPr kumimoji="1" lang="en-US" altLang="ko-KR" sz="16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a:latin typeface="+mj-ea"/>
                    <a:ea typeface="+mj-ea"/>
                    <a:cs typeface="Malgun Gothic Semilight" panose="020B0502040204020203" pitchFamily="50" charset="-127"/>
                  </a:rPr>
                  <a:t>Sung-</a:t>
                </a:r>
                <a:r>
                  <a:rPr kumimoji="1" lang="en-US" altLang="ko-KR" sz="1200" kern="1100" dirty="0" err="1">
                    <a:latin typeface="+mj-ea"/>
                    <a:ea typeface="+mj-ea"/>
                    <a:cs typeface="Malgun Gothic Semilight" panose="020B0502040204020203" pitchFamily="50" charset="-127"/>
                  </a:rPr>
                  <a:t>Hoon</a:t>
                </a:r>
                <a:r>
                  <a:rPr kumimoji="1" lang="en-US" altLang="ko-KR" sz="1200" kern="1100" dirty="0">
                    <a:latin typeface="+mj-ea"/>
                    <a:ea typeface="+mj-ea"/>
                    <a:cs typeface="Malgun Gothic Semilight" panose="020B0502040204020203" pitchFamily="50" charset="-127"/>
                  </a:rPr>
                  <a:t> Kim, </a:t>
                </a:r>
                <a:r>
                  <a:rPr kumimoji="1" lang="en-US" altLang="ko-KR" sz="1200" kern="1100" dirty="0" err="1">
                    <a:latin typeface="+mj-ea"/>
                    <a:ea typeface="+mj-ea"/>
                    <a:cs typeface="Malgun Gothic Semilight" panose="020B0502040204020203" pitchFamily="50" charset="-127"/>
                  </a:rPr>
                  <a:t>Eun</a:t>
                </a:r>
                <a:r>
                  <a:rPr kumimoji="1" lang="en-US" altLang="ko-KR" sz="1200" kern="1100" dirty="0">
                    <a:latin typeface="+mj-ea"/>
                    <a:ea typeface="+mj-ea"/>
                    <a:cs typeface="Malgun Gothic Semilight" panose="020B0502040204020203" pitchFamily="50" charset="-127"/>
                  </a:rPr>
                  <a:t> Ho Lee</a:t>
                </a:r>
                <a:r>
                  <a:rPr kumimoji="1" lang="en-US" altLang="ko-KR" sz="1000" kern="1100" dirty="0">
                    <a:latin typeface="+mj-ea"/>
                    <a:ea typeface="+mj-ea"/>
                    <a:cs typeface="Malgun Gothic Semilight" panose="020B0502040204020203" pitchFamily="50" charset="-127"/>
                  </a:rPr>
                  <a:t> </a:t>
                </a:r>
                <a:endParaRPr kumimoji="1" lang="en-US" altLang="ko-KR" sz="900" kern="1100" dirty="0">
                  <a:latin typeface="+mj-ea"/>
                  <a:ea typeface="+mj-ea"/>
                  <a:cs typeface="Malgun Gothic Semilight" panose="020B0502040204020203" pitchFamily="50" charset="-127"/>
                </a:endParaRPr>
              </a:p>
            </p:txBody>
          </p:sp>
          <p:cxnSp>
            <p:nvCxnSpPr>
              <p:cNvPr id="62" name="직선 연결선 61">
                <a:extLst>
                  <a:ext uri="{FF2B5EF4-FFF2-40B4-BE49-F238E27FC236}">
                    <a16:creationId xmlns:a16="http://schemas.microsoft.com/office/drawing/2014/main" id="{A7F0C3F2-EEB8-4C2A-B7EB-367F3C305D24}"/>
                  </a:ext>
                </a:extLst>
              </p:cNvPr>
              <p:cNvCxnSpPr>
                <a:cxnSpLocks/>
              </p:cNvCxnSpPr>
              <p:nvPr/>
            </p:nvCxnSpPr>
            <p:spPr>
              <a:xfrm>
                <a:off x="9454551" y="3175000"/>
                <a:ext cx="232729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39" name="그룹 38">
              <a:extLst>
                <a:ext uri="{FF2B5EF4-FFF2-40B4-BE49-F238E27FC236}">
                  <a16:creationId xmlns:a16="http://schemas.microsoft.com/office/drawing/2014/main" id="{3929477C-A4C0-4A9C-ABE4-9769A922F465}"/>
                </a:ext>
              </a:extLst>
            </p:cNvPr>
            <p:cNvGrpSpPr/>
            <p:nvPr/>
          </p:nvGrpSpPr>
          <p:grpSpPr>
            <a:xfrm>
              <a:off x="4467490" y="3557370"/>
              <a:ext cx="3252286" cy="1547796"/>
              <a:chOff x="410157" y="4769200"/>
              <a:chExt cx="2443627" cy="1547796"/>
            </a:xfrm>
          </p:grpSpPr>
          <p:sp>
            <p:nvSpPr>
              <p:cNvPr id="59" name="Rectangle 27">
                <a:extLst>
                  <a:ext uri="{FF2B5EF4-FFF2-40B4-BE49-F238E27FC236}">
                    <a16:creationId xmlns:a16="http://schemas.microsoft.com/office/drawing/2014/main" id="{249F874B-28C5-4976-B186-5671A89CF986}"/>
                  </a:ext>
                </a:extLst>
              </p:cNvPr>
              <p:cNvSpPr/>
              <p:nvPr/>
            </p:nvSpPr>
            <p:spPr>
              <a:xfrm>
                <a:off x="410157" y="4769200"/>
                <a:ext cx="2429471" cy="1547796"/>
              </a:xfrm>
              <a:prstGeom prst="rect">
                <a:avLst/>
              </a:prstGeom>
            </p:spPr>
            <p:txBody>
              <a:bodyPr wrap="square">
                <a:spAutoFit/>
              </a:bodyPr>
              <a:lstStyle/>
              <a:p>
                <a:pPr marL="36511" defTabSz="914377" eaLnBrk="0" fontAlgn="base" latinLnBrk="0" hangingPunct="0">
                  <a:lnSpc>
                    <a:spcPct val="120000"/>
                  </a:lnSpc>
                  <a:spcBef>
                    <a:spcPct val="0"/>
                  </a:spcBef>
                  <a:spcAft>
                    <a:spcPct val="0"/>
                  </a:spcAft>
                  <a:buClr>
                    <a:srgbClr val="FFCC66"/>
                  </a:buClr>
                  <a:defRPr/>
                </a:pPr>
                <a:r>
                  <a:rPr kumimoji="1" lang="en-US" altLang="ko-KR" sz="1600" b="1" kern="1100" dirty="0">
                    <a:latin typeface="+mj-ea"/>
                    <a:ea typeface="+mj-ea"/>
                    <a:cs typeface="Malgun Gothic Semilight" panose="020B0502040204020203" pitchFamily="50" charset="-127"/>
                  </a:rPr>
                  <a:t>Neurology</a:t>
                </a:r>
              </a:p>
              <a:p>
                <a:pPr marL="36511" defTabSz="914377" eaLnBrk="0" fontAlgn="base" latinLnBrk="0" hangingPunct="0">
                  <a:lnSpc>
                    <a:spcPct val="120000"/>
                  </a:lnSpc>
                  <a:spcBef>
                    <a:spcPct val="0"/>
                  </a:spcBef>
                  <a:spcAft>
                    <a:spcPct val="0"/>
                  </a:spcAft>
                  <a:buClr>
                    <a:srgbClr val="FFCC66"/>
                  </a:buClr>
                  <a:defRPr/>
                </a:pPr>
                <a:endParaRPr kumimoji="1" lang="en-US" altLang="ko-KR" sz="16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a:latin typeface="+mj-ea"/>
                    <a:ea typeface="+mj-ea"/>
                    <a:cs typeface="Malgun Gothic Semilight" panose="020B0502040204020203" pitchFamily="50" charset="-127"/>
                  </a:rPr>
                  <a:t>Dong-</a:t>
                </a:r>
                <a:r>
                  <a:rPr kumimoji="1" lang="en-US" altLang="ko-KR" sz="1200" kern="1100" dirty="0" err="1">
                    <a:latin typeface="+mj-ea"/>
                    <a:ea typeface="+mj-ea"/>
                    <a:cs typeface="Malgun Gothic Semilight" panose="020B0502040204020203" pitchFamily="50" charset="-127"/>
                  </a:rPr>
                  <a:t>Wha</a:t>
                </a:r>
                <a:r>
                  <a:rPr kumimoji="1" lang="en-US" altLang="ko-KR" sz="1200" kern="1100" dirty="0">
                    <a:latin typeface="+mj-ea"/>
                    <a:ea typeface="+mj-ea"/>
                    <a:cs typeface="Malgun Gothic Semilight" panose="020B0502040204020203" pitchFamily="50" charset="-127"/>
                  </a:rPr>
                  <a:t> Kang, </a:t>
                </a:r>
                <a:r>
                  <a:rPr kumimoji="1" lang="en-US" altLang="ko-KR" sz="1200" kern="1100" dirty="0" err="1">
                    <a:latin typeface="+mj-ea"/>
                    <a:ea typeface="+mj-ea"/>
                    <a:cs typeface="Malgun Gothic Semilight" panose="020B0502040204020203" pitchFamily="50" charset="-127"/>
                  </a:rPr>
                  <a:t>Chongsik</a:t>
                </a:r>
                <a:r>
                  <a:rPr kumimoji="1" lang="en-US" altLang="ko-KR" sz="1200" kern="1100" dirty="0">
                    <a:latin typeface="+mj-ea"/>
                    <a:ea typeface="+mj-ea"/>
                    <a:cs typeface="Malgun Gothic Semilight" panose="020B0502040204020203" pitchFamily="50" charset="-127"/>
                  </a:rPr>
                  <a:t> Lee</a:t>
                </a: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Jaehong</a:t>
                </a:r>
                <a:r>
                  <a:rPr kumimoji="1" lang="en-US" altLang="ko-KR" sz="1200" kern="1100" dirty="0">
                    <a:latin typeface="+mj-ea"/>
                    <a:ea typeface="+mj-ea"/>
                    <a:cs typeface="Malgun Gothic Semilight" panose="020B0502040204020203" pitchFamily="50" charset="-127"/>
                  </a:rPr>
                  <a:t> Lee, </a:t>
                </a:r>
                <a:r>
                  <a:rPr kumimoji="1" lang="en-US" altLang="ko-KR" sz="1200" kern="1100" dirty="0" err="1">
                    <a:latin typeface="+mj-ea"/>
                    <a:ea typeface="+mj-ea"/>
                    <a:cs typeface="Malgun Gothic Semilight" panose="020B0502040204020203" pitchFamily="50" charset="-127"/>
                  </a:rPr>
                  <a:t>Sangbeom</a:t>
                </a:r>
                <a:r>
                  <a:rPr kumimoji="1" lang="en-US" altLang="ko-KR" sz="1200" kern="1100" dirty="0">
                    <a:latin typeface="+mj-ea"/>
                    <a:ea typeface="+mj-ea"/>
                    <a:cs typeface="Malgun Gothic Semilight" panose="020B0502040204020203" pitchFamily="50" charset="-127"/>
                  </a:rPr>
                  <a:t> Jun</a:t>
                </a: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Misun</a:t>
                </a:r>
                <a:r>
                  <a:rPr kumimoji="1" lang="en-US" altLang="ko-KR" sz="1200" kern="1100" dirty="0">
                    <a:latin typeface="+mj-ea"/>
                    <a:ea typeface="+mj-ea"/>
                    <a:cs typeface="Malgun Gothic Semilight" panose="020B0502040204020203" pitchFamily="50" charset="-127"/>
                  </a:rPr>
                  <a:t> Kwon, </a:t>
                </a:r>
                <a:r>
                  <a:rPr kumimoji="1" lang="en-US" altLang="ko-KR" sz="1200" kern="1100" dirty="0" err="1">
                    <a:latin typeface="+mj-ea"/>
                    <a:ea typeface="+mj-ea"/>
                    <a:cs typeface="Malgun Gothic Semilight" panose="020B0502040204020203" pitchFamily="50" charset="-127"/>
                  </a:rPr>
                  <a:t>Beomjun</a:t>
                </a:r>
                <a:r>
                  <a:rPr kumimoji="1" lang="en-US" altLang="ko-KR" sz="1200" kern="1100" dirty="0">
                    <a:latin typeface="+mj-ea"/>
                    <a:ea typeface="+mj-ea"/>
                    <a:cs typeface="Malgun Gothic Semilight" panose="020B0502040204020203" pitchFamily="50" charset="-127"/>
                  </a:rPr>
                  <a:t> Kim, Sun Kwon, </a:t>
                </a:r>
                <a:r>
                  <a:rPr kumimoji="1" lang="en-US" altLang="ko-KR" sz="1200" kern="1100" dirty="0" err="1">
                    <a:latin typeface="+mj-ea"/>
                    <a:ea typeface="+mj-ea"/>
                    <a:cs typeface="Malgun Gothic Semilight" panose="020B0502040204020203" pitchFamily="50" charset="-127"/>
                  </a:rPr>
                  <a:t>Eun</a:t>
                </a:r>
                <a:r>
                  <a:rPr kumimoji="1" lang="en-US" altLang="ko-KR" sz="1200" kern="1100" dirty="0">
                    <a:latin typeface="+mj-ea"/>
                    <a:ea typeface="+mj-ea"/>
                    <a:cs typeface="Malgun Gothic Semilight" panose="020B0502040204020203" pitchFamily="50" charset="-127"/>
                  </a:rPr>
                  <a:t>-Jae Lee</a:t>
                </a:r>
                <a:r>
                  <a:rPr kumimoji="1" lang="en-US" altLang="ko-KR" sz="800" kern="1100" dirty="0">
                    <a:latin typeface="+mj-ea"/>
                    <a:ea typeface="+mj-ea"/>
                    <a:cs typeface="Malgun Gothic Semilight" panose="020B0502040204020203" pitchFamily="50" charset="-127"/>
                  </a:rPr>
                  <a:t> </a:t>
                </a:r>
                <a:endParaRPr kumimoji="1" lang="en-US" altLang="ko-KR" sz="600" kern="1100" dirty="0">
                  <a:latin typeface="+mj-ea"/>
                  <a:ea typeface="+mj-ea"/>
                  <a:cs typeface="Malgun Gothic Semilight" panose="020B0502040204020203" pitchFamily="50" charset="-127"/>
                </a:endParaRPr>
              </a:p>
            </p:txBody>
          </p:sp>
          <p:cxnSp>
            <p:nvCxnSpPr>
              <p:cNvPr id="60" name="직선 연결선 59">
                <a:extLst>
                  <a:ext uri="{FF2B5EF4-FFF2-40B4-BE49-F238E27FC236}">
                    <a16:creationId xmlns:a16="http://schemas.microsoft.com/office/drawing/2014/main" id="{03C34DB4-7CD0-4BE9-8049-1248854E89B6}"/>
                  </a:ext>
                </a:extLst>
              </p:cNvPr>
              <p:cNvCxnSpPr>
                <a:cxnSpLocks/>
              </p:cNvCxnSpPr>
              <p:nvPr/>
            </p:nvCxnSpPr>
            <p:spPr>
              <a:xfrm>
                <a:off x="526489" y="5219700"/>
                <a:ext cx="232729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41" name="그룹 40">
              <a:extLst>
                <a:ext uri="{FF2B5EF4-FFF2-40B4-BE49-F238E27FC236}">
                  <a16:creationId xmlns:a16="http://schemas.microsoft.com/office/drawing/2014/main" id="{8E871491-CEA5-4793-96AF-140D99AB28F5}"/>
                </a:ext>
              </a:extLst>
            </p:cNvPr>
            <p:cNvGrpSpPr/>
            <p:nvPr/>
          </p:nvGrpSpPr>
          <p:grpSpPr>
            <a:xfrm>
              <a:off x="8391200" y="3557370"/>
              <a:ext cx="3351368" cy="1104598"/>
              <a:chOff x="3458661" y="4769200"/>
              <a:chExt cx="2518073" cy="1104598"/>
            </a:xfrm>
          </p:grpSpPr>
          <p:sp>
            <p:nvSpPr>
              <p:cNvPr id="57" name="Rectangle 27">
                <a:extLst>
                  <a:ext uri="{FF2B5EF4-FFF2-40B4-BE49-F238E27FC236}">
                    <a16:creationId xmlns:a16="http://schemas.microsoft.com/office/drawing/2014/main" id="{7682E4B2-1CBB-433F-90E3-82980E8A5AF9}"/>
                  </a:ext>
                </a:extLst>
              </p:cNvPr>
              <p:cNvSpPr/>
              <p:nvPr/>
            </p:nvSpPr>
            <p:spPr>
              <a:xfrm>
                <a:off x="3458661" y="4769200"/>
                <a:ext cx="2518073" cy="1104598"/>
              </a:xfrm>
              <a:prstGeom prst="rect">
                <a:avLst/>
              </a:prstGeom>
            </p:spPr>
            <p:txBody>
              <a:bodyPr wrap="square">
                <a:spAutoFit/>
              </a:bodyPr>
              <a:lstStyle/>
              <a:p>
                <a:pPr marL="36511" defTabSz="914377" eaLnBrk="0" fontAlgn="base" latinLnBrk="0" hangingPunct="0">
                  <a:lnSpc>
                    <a:spcPct val="120000"/>
                  </a:lnSpc>
                  <a:spcBef>
                    <a:spcPct val="0"/>
                  </a:spcBef>
                  <a:spcAft>
                    <a:spcPct val="0"/>
                  </a:spcAft>
                  <a:buClr>
                    <a:srgbClr val="FFCC66"/>
                  </a:buClr>
                  <a:defRPr/>
                </a:pPr>
                <a:r>
                  <a:rPr kumimoji="1" lang="en-US" altLang="ko-KR" sz="1600" b="1" kern="1100" dirty="0">
                    <a:latin typeface="+mj-ea"/>
                    <a:ea typeface="+mj-ea"/>
                    <a:cs typeface="Malgun Gothic Semilight" panose="020B0502040204020203" pitchFamily="50" charset="-127"/>
                  </a:rPr>
                  <a:t>Surgery</a:t>
                </a:r>
              </a:p>
              <a:p>
                <a:pPr marL="36511" defTabSz="914377" eaLnBrk="0" fontAlgn="base" latinLnBrk="0" hangingPunct="0">
                  <a:lnSpc>
                    <a:spcPct val="120000"/>
                  </a:lnSpc>
                  <a:spcBef>
                    <a:spcPct val="0"/>
                  </a:spcBef>
                  <a:spcAft>
                    <a:spcPct val="0"/>
                  </a:spcAft>
                  <a:buClr>
                    <a:srgbClr val="FFCC66"/>
                  </a:buClr>
                  <a:defRPr/>
                </a:pPr>
                <a:endParaRPr kumimoji="1" lang="en-US" altLang="ko-KR" sz="16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Beom</a:t>
                </a:r>
                <a:r>
                  <a:rPr kumimoji="1" lang="en-US" altLang="ko-KR" sz="1200" kern="1100" dirty="0">
                    <a:latin typeface="+mj-ea"/>
                    <a:ea typeface="+mj-ea"/>
                    <a:cs typeface="Malgun Gothic Semilight" panose="020B0502040204020203" pitchFamily="50" charset="-127"/>
                  </a:rPr>
                  <a:t> Seok Ko, </a:t>
                </a:r>
                <a:r>
                  <a:rPr kumimoji="1" lang="en-US" altLang="ko-KR" sz="1200" kern="1100" dirty="0" err="1">
                    <a:latin typeface="+mj-ea"/>
                    <a:ea typeface="+mj-ea"/>
                    <a:cs typeface="Malgun Gothic Semilight" panose="020B0502040204020203" pitchFamily="50" charset="-127"/>
                  </a:rPr>
                  <a:t>JongHun</a:t>
                </a:r>
                <a:r>
                  <a:rPr kumimoji="1" lang="en-US" altLang="ko-KR" sz="1200" kern="1100" dirty="0">
                    <a:latin typeface="+mj-ea"/>
                    <a:ea typeface="+mj-ea"/>
                    <a:cs typeface="Malgun Gothic Semilight" panose="020B0502040204020203" pitchFamily="50" charset="-127"/>
                  </a:rPr>
                  <a:t> </a:t>
                </a:r>
                <a:r>
                  <a:rPr kumimoji="1" lang="en-US" altLang="ko-KR" sz="1200" kern="1100" dirty="0" err="1">
                    <a:latin typeface="+mj-ea"/>
                    <a:ea typeface="+mj-ea"/>
                    <a:cs typeface="Malgun Gothic Semilight" panose="020B0502040204020203" pitchFamily="50" charset="-127"/>
                  </a:rPr>
                  <a:t>Jeong</a:t>
                </a:r>
                <a:endParaRPr kumimoji="1" lang="en-US" altLang="ko-KR" sz="12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Songchuk</a:t>
                </a:r>
                <a:r>
                  <a:rPr kumimoji="1" lang="en-US" altLang="ko-KR" sz="1200" kern="1100" dirty="0">
                    <a:latin typeface="+mj-ea"/>
                    <a:ea typeface="+mj-ea"/>
                    <a:cs typeface="Malgun Gothic Semilight" panose="020B0502040204020203" pitchFamily="50" charset="-127"/>
                  </a:rPr>
                  <a:t> Kim, Tae-Yon Sung</a:t>
                </a:r>
                <a:r>
                  <a:rPr kumimoji="1" lang="en-US" altLang="ko-KR" sz="1000" kern="1100" dirty="0">
                    <a:latin typeface="+mj-ea"/>
                    <a:ea typeface="+mj-ea"/>
                    <a:cs typeface="Malgun Gothic Semilight" panose="020B0502040204020203" pitchFamily="50" charset="-127"/>
                  </a:rPr>
                  <a:t> </a:t>
                </a:r>
                <a:endParaRPr kumimoji="1" lang="en-US" altLang="ko-KR" sz="900" kern="1100" dirty="0">
                  <a:latin typeface="+mj-ea"/>
                  <a:ea typeface="+mj-ea"/>
                  <a:cs typeface="Malgun Gothic Semilight" panose="020B0502040204020203" pitchFamily="50" charset="-127"/>
                </a:endParaRPr>
              </a:p>
            </p:txBody>
          </p:sp>
          <p:cxnSp>
            <p:nvCxnSpPr>
              <p:cNvPr id="58" name="직선 연결선 57">
                <a:extLst>
                  <a:ext uri="{FF2B5EF4-FFF2-40B4-BE49-F238E27FC236}">
                    <a16:creationId xmlns:a16="http://schemas.microsoft.com/office/drawing/2014/main" id="{020EB4AC-65A2-4A92-9883-8EECC3DBFA89}"/>
                  </a:ext>
                </a:extLst>
              </p:cNvPr>
              <p:cNvCxnSpPr>
                <a:cxnSpLocks/>
              </p:cNvCxnSpPr>
              <p:nvPr/>
            </p:nvCxnSpPr>
            <p:spPr>
              <a:xfrm>
                <a:off x="3579809" y="5219700"/>
                <a:ext cx="232729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43" name="그룹 42">
              <a:extLst>
                <a:ext uri="{FF2B5EF4-FFF2-40B4-BE49-F238E27FC236}">
                  <a16:creationId xmlns:a16="http://schemas.microsoft.com/office/drawing/2014/main" id="{C1D3E5A5-EAA5-4AD7-B73B-732BA0347252}"/>
                </a:ext>
              </a:extLst>
            </p:cNvPr>
            <p:cNvGrpSpPr/>
            <p:nvPr/>
          </p:nvGrpSpPr>
          <p:grpSpPr>
            <a:xfrm>
              <a:off x="445146" y="5292462"/>
              <a:ext cx="3445346" cy="882999"/>
              <a:chOff x="6512006" y="4769199"/>
              <a:chExt cx="2588684" cy="882999"/>
            </a:xfrm>
          </p:grpSpPr>
          <p:sp>
            <p:nvSpPr>
              <p:cNvPr id="55" name="Rectangle 27">
                <a:extLst>
                  <a:ext uri="{FF2B5EF4-FFF2-40B4-BE49-F238E27FC236}">
                    <a16:creationId xmlns:a16="http://schemas.microsoft.com/office/drawing/2014/main" id="{C5484FB2-D29B-42CA-A29B-B0A0E1A3921B}"/>
                  </a:ext>
                </a:extLst>
              </p:cNvPr>
              <p:cNvSpPr/>
              <p:nvPr/>
            </p:nvSpPr>
            <p:spPr>
              <a:xfrm>
                <a:off x="6512006" y="4769199"/>
                <a:ext cx="2588684" cy="882999"/>
              </a:xfrm>
              <a:prstGeom prst="rect">
                <a:avLst/>
              </a:prstGeom>
            </p:spPr>
            <p:txBody>
              <a:bodyPr wrap="square">
                <a:spAutoFit/>
              </a:bodyPr>
              <a:lstStyle/>
              <a:p>
                <a:pPr marL="36511" defTabSz="914377" eaLnBrk="0" fontAlgn="base" latinLnBrk="0" hangingPunct="0">
                  <a:lnSpc>
                    <a:spcPct val="120000"/>
                  </a:lnSpc>
                  <a:spcBef>
                    <a:spcPct val="0"/>
                  </a:spcBef>
                  <a:spcAft>
                    <a:spcPct val="0"/>
                  </a:spcAft>
                  <a:buClr>
                    <a:srgbClr val="FFCC66"/>
                  </a:buClr>
                  <a:defRPr/>
                </a:pPr>
                <a:r>
                  <a:rPr kumimoji="1" lang="en-US" altLang="ko-KR" sz="1600" b="1" kern="1100" dirty="0">
                    <a:latin typeface="+mj-ea"/>
                    <a:ea typeface="+mj-ea"/>
                    <a:cs typeface="Malgun Gothic Semilight" panose="020B0502040204020203" pitchFamily="50" charset="-127"/>
                  </a:rPr>
                  <a:t>Gastroenterology</a:t>
                </a:r>
              </a:p>
              <a:p>
                <a:pPr marL="36511" defTabSz="914377" eaLnBrk="0" fontAlgn="base" latinLnBrk="0" hangingPunct="0">
                  <a:lnSpc>
                    <a:spcPct val="120000"/>
                  </a:lnSpc>
                  <a:spcBef>
                    <a:spcPct val="0"/>
                  </a:spcBef>
                  <a:spcAft>
                    <a:spcPct val="0"/>
                  </a:spcAft>
                  <a:buClr>
                    <a:srgbClr val="FFCC66"/>
                  </a:buClr>
                  <a:defRPr/>
                </a:pPr>
                <a:endParaRPr kumimoji="1" lang="en-US" altLang="ko-KR" sz="16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Jeongsik</a:t>
                </a:r>
                <a:r>
                  <a:rPr kumimoji="1" lang="en-US" altLang="ko-KR" sz="1200" kern="1100" dirty="0">
                    <a:latin typeface="+mj-ea"/>
                    <a:ea typeface="+mj-ea"/>
                    <a:cs typeface="Malgun Gothic Semilight" panose="020B0502040204020203" pitchFamily="50" charset="-127"/>
                  </a:rPr>
                  <a:t> </a:t>
                </a:r>
                <a:r>
                  <a:rPr kumimoji="1" lang="en-US" altLang="ko-KR" sz="1200" kern="1100" dirty="0" err="1">
                    <a:latin typeface="+mj-ea"/>
                    <a:ea typeface="+mj-ea"/>
                    <a:cs typeface="Malgun Gothic Semilight" panose="020B0502040204020203" pitchFamily="50" charset="-127"/>
                  </a:rPr>
                  <a:t>Byeon</a:t>
                </a:r>
                <a:r>
                  <a:rPr kumimoji="1" lang="en-US" altLang="ko-KR" sz="1200" kern="1100" dirty="0">
                    <a:latin typeface="+mj-ea"/>
                    <a:ea typeface="+mj-ea"/>
                    <a:cs typeface="Malgun Gothic Semilight" panose="020B0502040204020203" pitchFamily="50" charset="-127"/>
                  </a:rPr>
                  <a:t>, Kang Mo Kim, Do-</a:t>
                </a:r>
                <a:r>
                  <a:rPr kumimoji="1" lang="en-US" altLang="ko-KR" sz="1200" kern="1100" dirty="0" err="1">
                    <a:latin typeface="+mj-ea"/>
                    <a:ea typeface="+mj-ea"/>
                    <a:cs typeface="Malgun Gothic Semilight" panose="020B0502040204020203" pitchFamily="50" charset="-127"/>
                  </a:rPr>
                  <a:t>hoon</a:t>
                </a:r>
                <a:r>
                  <a:rPr kumimoji="1" lang="en-US" altLang="ko-KR" sz="1200" kern="1100" dirty="0">
                    <a:latin typeface="+mj-ea"/>
                    <a:ea typeface="+mj-ea"/>
                    <a:cs typeface="Malgun Gothic Semilight" panose="020B0502040204020203" pitchFamily="50" charset="-127"/>
                  </a:rPr>
                  <a:t> Kim</a:t>
                </a:r>
              </a:p>
            </p:txBody>
          </p:sp>
          <p:cxnSp>
            <p:nvCxnSpPr>
              <p:cNvPr id="56" name="직선 연결선 55">
                <a:extLst>
                  <a:ext uri="{FF2B5EF4-FFF2-40B4-BE49-F238E27FC236}">
                    <a16:creationId xmlns:a16="http://schemas.microsoft.com/office/drawing/2014/main" id="{B3EA8D14-8D36-454E-B902-16334B55E604}"/>
                  </a:ext>
                </a:extLst>
              </p:cNvPr>
              <p:cNvCxnSpPr>
                <a:cxnSpLocks/>
              </p:cNvCxnSpPr>
              <p:nvPr/>
            </p:nvCxnSpPr>
            <p:spPr>
              <a:xfrm>
                <a:off x="6597545" y="5219700"/>
                <a:ext cx="232729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45" name="그룹 44">
              <a:extLst>
                <a:ext uri="{FF2B5EF4-FFF2-40B4-BE49-F238E27FC236}">
                  <a16:creationId xmlns:a16="http://schemas.microsoft.com/office/drawing/2014/main" id="{C858B092-F35A-45DE-AFC5-A95C06523A11}"/>
                </a:ext>
              </a:extLst>
            </p:cNvPr>
            <p:cNvGrpSpPr/>
            <p:nvPr/>
          </p:nvGrpSpPr>
          <p:grpSpPr>
            <a:xfrm>
              <a:off x="4441808" y="5292462"/>
              <a:ext cx="3217298" cy="882999"/>
              <a:chOff x="3439365" y="5134754"/>
              <a:chExt cx="2417339" cy="882999"/>
            </a:xfrm>
          </p:grpSpPr>
          <p:sp>
            <p:nvSpPr>
              <p:cNvPr id="53" name="Rectangle 27">
                <a:extLst>
                  <a:ext uri="{FF2B5EF4-FFF2-40B4-BE49-F238E27FC236}">
                    <a16:creationId xmlns:a16="http://schemas.microsoft.com/office/drawing/2014/main" id="{1D12D24E-4991-4645-A3B1-BB43E29BA10E}"/>
                  </a:ext>
                </a:extLst>
              </p:cNvPr>
              <p:cNvSpPr/>
              <p:nvPr/>
            </p:nvSpPr>
            <p:spPr>
              <a:xfrm>
                <a:off x="3439365" y="5134754"/>
                <a:ext cx="2417339" cy="882999"/>
              </a:xfrm>
              <a:prstGeom prst="rect">
                <a:avLst/>
              </a:prstGeom>
            </p:spPr>
            <p:txBody>
              <a:bodyPr wrap="square">
                <a:spAutoFit/>
              </a:bodyPr>
              <a:lstStyle/>
              <a:p>
                <a:pPr marL="36511" defTabSz="914377" eaLnBrk="0" fontAlgn="base" latinLnBrk="0" hangingPunct="0">
                  <a:lnSpc>
                    <a:spcPct val="120000"/>
                  </a:lnSpc>
                  <a:spcBef>
                    <a:spcPct val="0"/>
                  </a:spcBef>
                  <a:spcAft>
                    <a:spcPct val="0"/>
                  </a:spcAft>
                  <a:buClr>
                    <a:srgbClr val="FFCC66"/>
                  </a:buClr>
                  <a:defRPr/>
                </a:pPr>
                <a:r>
                  <a:rPr kumimoji="1" lang="en-US" altLang="ko-KR" sz="1600" b="1" kern="1100" dirty="0">
                    <a:latin typeface="+mj-ea"/>
                    <a:ea typeface="+mj-ea"/>
                    <a:cs typeface="Malgun Gothic Semilight" panose="020B0502040204020203" pitchFamily="50" charset="-127"/>
                  </a:rPr>
                  <a:t>Emergency Medicine</a:t>
                </a:r>
              </a:p>
              <a:p>
                <a:pPr marL="36511" defTabSz="914377" eaLnBrk="0" fontAlgn="base" latinLnBrk="0" hangingPunct="0">
                  <a:lnSpc>
                    <a:spcPct val="120000"/>
                  </a:lnSpc>
                  <a:spcBef>
                    <a:spcPct val="0"/>
                  </a:spcBef>
                  <a:spcAft>
                    <a:spcPct val="0"/>
                  </a:spcAft>
                  <a:buClr>
                    <a:srgbClr val="FFCC66"/>
                  </a:buClr>
                  <a:defRPr/>
                </a:pPr>
                <a:endParaRPr kumimoji="1" lang="en-US" altLang="ko-KR" sz="16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a:latin typeface="+mj-ea"/>
                    <a:ea typeface="+mj-ea"/>
                    <a:cs typeface="Malgun Gothic Semilight" panose="020B0502040204020203" pitchFamily="50" charset="-127"/>
                  </a:rPr>
                  <a:t>Dong-Woo </a:t>
                </a:r>
                <a:r>
                  <a:rPr kumimoji="1" lang="en-US" altLang="ko-KR" sz="1200" kern="1100" dirty="0" err="1">
                    <a:latin typeface="+mj-ea"/>
                    <a:ea typeface="+mj-ea"/>
                    <a:cs typeface="Malgun Gothic Semilight" panose="020B0502040204020203" pitchFamily="50" charset="-127"/>
                  </a:rPr>
                  <a:t>Seo</a:t>
                </a:r>
                <a:endParaRPr kumimoji="1" lang="en-US" altLang="ko-KR" sz="1200" kern="1100" dirty="0">
                  <a:latin typeface="+mj-ea"/>
                  <a:ea typeface="+mj-ea"/>
                  <a:cs typeface="Malgun Gothic Semilight" panose="020B0502040204020203" pitchFamily="50" charset="-127"/>
                </a:endParaRPr>
              </a:p>
            </p:txBody>
          </p:sp>
          <p:cxnSp>
            <p:nvCxnSpPr>
              <p:cNvPr id="54" name="직선 연결선 53">
                <a:extLst>
                  <a:ext uri="{FF2B5EF4-FFF2-40B4-BE49-F238E27FC236}">
                    <a16:creationId xmlns:a16="http://schemas.microsoft.com/office/drawing/2014/main" id="{4FF06066-E040-48FD-BD25-964E32DEC515}"/>
                  </a:ext>
                </a:extLst>
              </p:cNvPr>
              <p:cNvCxnSpPr>
                <a:cxnSpLocks/>
              </p:cNvCxnSpPr>
              <p:nvPr/>
            </p:nvCxnSpPr>
            <p:spPr>
              <a:xfrm>
                <a:off x="3529409" y="5585255"/>
                <a:ext cx="232729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nvGrpSpPr>
            <p:cNvPr id="47" name="그룹 46">
              <a:extLst>
                <a:ext uri="{FF2B5EF4-FFF2-40B4-BE49-F238E27FC236}">
                  <a16:creationId xmlns:a16="http://schemas.microsoft.com/office/drawing/2014/main" id="{0EC8B6B3-4739-48A2-BFEC-5D8B17DCEC52}"/>
                </a:ext>
              </a:extLst>
            </p:cNvPr>
            <p:cNvGrpSpPr/>
            <p:nvPr/>
          </p:nvGrpSpPr>
          <p:grpSpPr>
            <a:xfrm>
              <a:off x="8458894" y="5292462"/>
              <a:ext cx="3194166" cy="809132"/>
              <a:chOff x="9364507" y="5645499"/>
              <a:chExt cx="2417339" cy="809132"/>
            </a:xfrm>
          </p:grpSpPr>
          <p:sp>
            <p:nvSpPr>
              <p:cNvPr id="49" name="Rectangle 27">
                <a:extLst>
                  <a:ext uri="{FF2B5EF4-FFF2-40B4-BE49-F238E27FC236}">
                    <a16:creationId xmlns:a16="http://schemas.microsoft.com/office/drawing/2014/main" id="{14C6FCFD-B2E0-47F2-805E-03C8DDA71444}"/>
                  </a:ext>
                </a:extLst>
              </p:cNvPr>
              <p:cNvSpPr/>
              <p:nvPr/>
            </p:nvSpPr>
            <p:spPr>
              <a:xfrm>
                <a:off x="9364507" y="5645499"/>
                <a:ext cx="2417339" cy="809132"/>
              </a:xfrm>
              <a:prstGeom prst="rect">
                <a:avLst/>
              </a:prstGeom>
            </p:spPr>
            <p:txBody>
              <a:bodyPr wrap="square">
                <a:spAutoFit/>
              </a:bodyPr>
              <a:lstStyle/>
              <a:p>
                <a:pPr marL="36511" defTabSz="914377" eaLnBrk="0" fontAlgn="base" latinLnBrk="0" hangingPunct="0">
                  <a:lnSpc>
                    <a:spcPct val="120000"/>
                  </a:lnSpc>
                  <a:spcBef>
                    <a:spcPct val="0"/>
                  </a:spcBef>
                  <a:spcAft>
                    <a:spcPct val="0"/>
                  </a:spcAft>
                  <a:buClr>
                    <a:srgbClr val="FFCC66"/>
                  </a:buClr>
                  <a:defRPr/>
                </a:pPr>
                <a:r>
                  <a:rPr kumimoji="1" lang="en-US" altLang="ko-KR" sz="1200" b="1" kern="1100" dirty="0">
                    <a:latin typeface="+mj-ea"/>
                    <a:ea typeface="+mj-ea"/>
                    <a:cs typeface="Malgun Gothic Semilight" panose="020B0502040204020203" pitchFamily="50" charset="-127"/>
                  </a:rPr>
                  <a:t>Pulmonology and Critical Care Medicine</a:t>
                </a:r>
              </a:p>
              <a:p>
                <a:pPr marL="36511" defTabSz="914377" eaLnBrk="0" fontAlgn="base" latinLnBrk="0" hangingPunct="0">
                  <a:lnSpc>
                    <a:spcPct val="120000"/>
                  </a:lnSpc>
                  <a:spcBef>
                    <a:spcPct val="0"/>
                  </a:spcBef>
                  <a:spcAft>
                    <a:spcPct val="0"/>
                  </a:spcAft>
                  <a:buClr>
                    <a:srgbClr val="FFCC66"/>
                  </a:buClr>
                  <a:defRPr/>
                </a:pPr>
                <a:endParaRPr kumimoji="1" lang="en-US" altLang="ko-KR" sz="1600" kern="1100" dirty="0">
                  <a:latin typeface="+mj-ea"/>
                  <a:ea typeface="+mj-ea"/>
                  <a:cs typeface="Malgun Gothic Semilight" panose="020B0502040204020203" pitchFamily="50" charset="-127"/>
                </a:endParaRPr>
              </a:p>
              <a:p>
                <a:pPr marL="36511" defTabSz="914377" eaLnBrk="0" fontAlgn="base" latinLnBrk="0" hangingPunct="0">
                  <a:lnSpc>
                    <a:spcPct val="120000"/>
                  </a:lnSpc>
                  <a:spcBef>
                    <a:spcPct val="0"/>
                  </a:spcBef>
                  <a:spcAft>
                    <a:spcPct val="0"/>
                  </a:spcAft>
                  <a:buClr>
                    <a:srgbClr val="FFCC66"/>
                  </a:buClr>
                  <a:defRPr/>
                </a:pPr>
                <a:r>
                  <a:rPr kumimoji="1" lang="en-US" altLang="ko-KR" sz="1200" kern="1100" dirty="0" err="1">
                    <a:latin typeface="+mj-ea"/>
                    <a:ea typeface="+mj-ea"/>
                    <a:cs typeface="Malgun Gothic Semilight" panose="020B0502040204020203" pitchFamily="50" charset="-127"/>
                  </a:rPr>
                  <a:t>Yoen-mok</a:t>
                </a:r>
                <a:r>
                  <a:rPr kumimoji="1" lang="en-US" altLang="ko-KR" sz="1200" kern="1100" dirty="0">
                    <a:latin typeface="+mj-ea"/>
                    <a:ea typeface="+mj-ea"/>
                    <a:cs typeface="Malgun Gothic Semilight" panose="020B0502040204020203" pitchFamily="50" charset="-127"/>
                  </a:rPr>
                  <a:t> Oh, Sei Won Lee, </a:t>
                </a:r>
                <a:r>
                  <a:rPr kumimoji="1" lang="en-US" altLang="ko-KR" sz="1200" kern="1100" dirty="0" err="1">
                    <a:latin typeface="+mj-ea"/>
                    <a:ea typeface="+mj-ea"/>
                    <a:cs typeface="Malgun Gothic Semilight" panose="020B0502040204020203" pitchFamily="50" charset="-127"/>
                  </a:rPr>
                  <a:t>Jin</a:t>
                </a:r>
                <a:r>
                  <a:rPr kumimoji="1" lang="en-US" altLang="ko-KR" sz="1200" kern="1100" dirty="0">
                    <a:latin typeface="+mj-ea"/>
                    <a:ea typeface="+mj-ea"/>
                    <a:cs typeface="Malgun Gothic Semilight" panose="020B0502040204020203" pitchFamily="50" charset="-127"/>
                  </a:rPr>
                  <a:t>-won Huh</a:t>
                </a:r>
              </a:p>
            </p:txBody>
          </p:sp>
          <p:cxnSp>
            <p:nvCxnSpPr>
              <p:cNvPr id="52" name="직선 연결선 51">
                <a:extLst>
                  <a:ext uri="{FF2B5EF4-FFF2-40B4-BE49-F238E27FC236}">
                    <a16:creationId xmlns:a16="http://schemas.microsoft.com/office/drawing/2014/main" id="{7013D556-B3F4-4C93-8A23-269552111253}"/>
                  </a:ext>
                </a:extLst>
              </p:cNvPr>
              <p:cNvCxnSpPr>
                <a:cxnSpLocks/>
              </p:cNvCxnSpPr>
              <p:nvPr/>
            </p:nvCxnSpPr>
            <p:spPr>
              <a:xfrm>
                <a:off x="9454551" y="6096000"/>
                <a:ext cx="2327295"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grpSp>
      <p:pic>
        <p:nvPicPr>
          <p:cNvPr id="70" name="그림 69">
            <a:extLst>
              <a:ext uri="{FF2B5EF4-FFF2-40B4-BE49-F238E27FC236}">
                <a16:creationId xmlns:a16="http://schemas.microsoft.com/office/drawing/2014/main" id="{52EB9827-3B91-4F06-9104-8914C1FFDA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98382" y="292462"/>
            <a:ext cx="3193618" cy="875203"/>
          </a:xfrm>
          <a:prstGeom prst="rect">
            <a:avLst/>
          </a:prstGeom>
        </p:spPr>
      </p:pic>
      <p:pic>
        <p:nvPicPr>
          <p:cNvPr id="8" name="그림 7">
            <a:extLst>
              <a:ext uri="{FF2B5EF4-FFF2-40B4-BE49-F238E27FC236}">
                <a16:creationId xmlns:a16="http://schemas.microsoft.com/office/drawing/2014/main" id="{C091C80F-4DA7-64C5-7CB6-B31D16F068A1}"/>
              </a:ext>
            </a:extLst>
          </p:cNvPr>
          <p:cNvPicPr>
            <a:picLocks noChangeAspect="1"/>
          </p:cNvPicPr>
          <p:nvPr/>
        </p:nvPicPr>
        <p:blipFill rotWithShape="1">
          <a:blip r:embed="rId6" cstate="print">
            <a:alphaModFix amt="50000"/>
            <a:extLst>
              <a:ext uri="{28A0092B-C50C-407E-A947-70E740481C1C}">
                <a14:useLocalDpi xmlns:a14="http://schemas.microsoft.com/office/drawing/2010/main" val="0"/>
              </a:ext>
            </a:extLst>
          </a:blip>
          <a:srcRect l="5994" t="2116" r="14092" b="15571"/>
          <a:stretch/>
        </p:blipFill>
        <p:spPr>
          <a:xfrm>
            <a:off x="0" y="0"/>
            <a:ext cx="12192000" cy="6448423"/>
          </a:xfrm>
          <a:prstGeom prst="rect">
            <a:avLst/>
          </a:prstGeom>
        </p:spPr>
      </p:pic>
    </p:spTree>
    <p:extLst>
      <p:ext uri="{BB962C8B-B14F-4D97-AF65-F5344CB8AC3E}">
        <p14:creationId xmlns:p14="http://schemas.microsoft.com/office/powerpoint/2010/main" val="1451316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976823" cy="461665"/>
          </a:xfrm>
          <a:prstGeom prst="rect">
            <a:avLst/>
          </a:prstGeom>
          <a:noFill/>
          <a:ln>
            <a:noFill/>
          </a:ln>
        </p:spPr>
        <p:txBody>
          <a:bodyPr wrap="none" rtlCol="0">
            <a:spAutoFit/>
          </a:bodyPr>
          <a:lstStyle/>
          <a:p>
            <a:r>
              <a:rPr lang="en-US" sz="2400" b="1" dirty="0">
                <a:latin typeface="+mj-ea"/>
                <a:ea typeface="+mj-ea"/>
              </a:rPr>
              <a:t>Introduction</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496F07-F9B1-E8DA-5D79-2D0EF4FA817F}"/>
              </a:ext>
            </a:extLst>
          </p:cNvPr>
          <p:cNvSpPr txBox="1"/>
          <p:nvPr/>
        </p:nvSpPr>
        <p:spPr>
          <a:xfrm>
            <a:off x="152401" y="1165312"/>
            <a:ext cx="11887198" cy="484799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b="1" dirty="0">
                <a:latin typeface="+mj-ea"/>
                <a:ea typeface="+mj-ea"/>
              </a:rPr>
              <a:t>semantic segmentation </a:t>
            </a:r>
            <a:r>
              <a:rPr lang="en-US" sz="1600" dirty="0">
                <a:latin typeface="+mj-ea"/>
                <a:ea typeface="+mj-ea"/>
              </a:rPr>
              <a:t>remains the </a:t>
            </a:r>
            <a:r>
              <a:rPr lang="en-US" sz="1600" b="1" dirty="0">
                <a:latin typeface="+mj-ea"/>
                <a:ea typeface="+mj-ea"/>
              </a:rPr>
              <a:t>predominant approach</a:t>
            </a:r>
            <a:r>
              <a:rPr lang="en-US" sz="1600" dirty="0">
                <a:latin typeface="+mj-ea"/>
                <a:ea typeface="+mj-ea"/>
              </a:rPr>
              <a:t> in medical image analysis with 70% of biomedical challenges revolving around segmentation.</a:t>
            </a:r>
          </a:p>
          <a:p>
            <a:pPr marL="285750" indent="-285750">
              <a:lnSpc>
                <a:spcPct val="150000"/>
              </a:lnSpc>
              <a:buFont typeface="Arial" panose="020B0604020202020204" pitchFamily="34" charset="0"/>
              <a:buChar char="•"/>
            </a:pPr>
            <a:r>
              <a:rPr lang="en-US" sz="1600" b="1" dirty="0">
                <a:latin typeface="+mj-ea"/>
                <a:ea typeface="+mj-ea"/>
              </a:rPr>
              <a:t>To be of diagnostic relevance</a:t>
            </a:r>
            <a:r>
              <a:rPr lang="en-US" sz="1600" dirty="0">
                <a:latin typeface="+mj-ea"/>
                <a:ea typeface="+mj-ea"/>
              </a:rPr>
              <a:t>, however, in many use-cases segmentation methods require </a:t>
            </a:r>
            <a:r>
              <a:rPr lang="en-US" sz="1600" b="1" dirty="0">
                <a:latin typeface="+mj-ea"/>
                <a:ea typeface="+mj-ea"/>
              </a:rPr>
              <a:t>ad-hoc postprocessing</a:t>
            </a:r>
            <a:r>
              <a:rPr lang="en-US" sz="1600" dirty="0">
                <a:latin typeface="+mj-ea"/>
                <a:ea typeface="+mj-ea"/>
              </a:rPr>
              <a:t> that aggregates </a:t>
            </a:r>
            <a:r>
              <a:rPr lang="en-US" sz="1600" b="1" dirty="0">
                <a:latin typeface="+mj-ea"/>
                <a:ea typeface="+mj-ea"/>
              </a:rPr>
              <a:t>pixel predictions to object scores.</a:t>
            </a:r>
          </a:p>
          <a:p>
            <a:pPr marL="285750" indent="-285750">
              <a:lnSpc>
                <a:spcPct val="150000"/>
              </a:lnSpc>
              <a:buFont typeface="Arial" panose="020B0604020202020204" pitchFamily="34" charset="0"/>
              <a:buChar char="•"/>
            </a:pPr>
            <a:r>
              <a:rPr lang="en-US" sz="1600" dirty="0">
                <a:latin typeface="+mj-ea"/>
                <a:ea typeface="+mj-ea"/>
              </a:rPr>
              <a:t>Compared to a basic segmentation architecture like the U-Net, the set of </a:t>
            </a:r>
            <a:r>
              <a:rPr lang="en-US" sz="1600" b="1" dirty="0">
                <a:latin typeface="+mj-ea"/>
                <a:ea typeface="+mj-ea"/>
              </a:rPr>
              <a:t>hyperparameters in a typical object detection architecture</a:t>
            </a:r>
            <a:r>
              <a:rPr lang="en-US" sz="1600" dirty="0">
                <a:latin typeface="+mj-ea"/>
                <a:ea typeface="+mj-ea"/>
              </a:rPr>
              <a:t> </a:t>
            </a:r>
            <a:r>
              <a:rPr lang="en-US" sz="1600" b="1" dirty="0">
                <a:latin typeface="+mj-ea"/>
                <a:ea typeface="+mj-ea"/>
              </a:rPr>
              <a:t>is extended by an additional detection head with multiple loss functions</a:t>
            </a:r>
            <a:r>
              <a:rPr lang="en-US" sz="1600" dirty="0">
                <a:latin typeface="+mj-ea"/>
                <a:ea typeface="+mj-ea"/>
              </a:rPr>
              <a:t> including smart sampling strategies (“</a:t>
            </a:r>
            <a:r>
              <a:rPr lang="en-US" sz="1600" b="1" dirty="0">
                <a:latin typeface="+mj-ea"/>
                <a:ea typeface="+mj-ea"/>
              </a:rPr>
              <a:t>hard negative mining</a:t>
            </a:r>
            <a:r>
              <a:rPr lang="en-US" sz="1600" dirty="0">
                <a:latin typeface="+mj-ea"/>
                <a:ea typeface="+mj-ea"/>
              </a:rPr>
              <a:t>”), definition of size, density and location of prior boxes (“</a:t>
            </a:r>
            <a:r>
              <a:rPr lang="en-US" sz="1600" b="1" dirty="0">
                <a:latin typeface="+mj-ea"/>
                <a:ea typeface="+mj-ea"/>
              </a:rPr>
              <a:t>anchors</a:t>
            </a:r>
            <a:r>
              <a:rPr lang="en-US" sz="1600" dirty="0">
                <a:latin typeface="+mj-ea"/>
                <a:ea typeface="+mj-ea"/>
              </a:rPr>
              <a:t>”), or the consolidation of overlapping box predictions at test time (“</a:t>
            </a:r>
            <a:r>
              <a:rPr lang="en-US" sz="1600" b="1" dirty="0">
                <a:latin typeface="+mj-ea"/>
                <a:ea typeface="+mj-ea"/>
              </a:rPr>
              <a:t>weighted box clustering</a:t>
            </a:r>
            <a:r>
              <a:rPr lang="en-US" sz="1600" dirty="0">
                <a:latin typeface="+mj-ea"/>
                <a:ea typeface="+mj-ea"/>
              </a:rPr>
              <a:t>”).</a:t>
            </a:r>
          </a:p>
          <a:p>
            <a:pPr marL="285750" indent="-285750" algn="r">
              <a:lnSpc>
                <a:spcPct val="150000"/>
              </a:lnSpc>
              <a:buFont typeface="Arial" panose="020B0604020202020204" pitchFamily="34" charset="0"/>
              <a:buChar char="•"/>
            </a:pPr>
            <a:r>
              <a:rPr lang="en-US" sz="1600" dirty="0">
                <a:latin typeface="+mj-ea"/>
                <a:ea typeface="+mj-ea"/>
              </a:rPr>
              <a:t>It further </a:t>
            </a:r>
            <a:r>
              <a:rPr lang="en-US" sz="1600" b="1" dirty="0">
                <a:latin typeface="+mj-ea"/>
                <a:ea typeface="+mj-ea"/>
              </a:rPr>
              <a:t>aggravates</a:t>
            </a:r>
            <a:r>
              <a:rPr lang="en-US" sz="1600" dirty="0">
                <a:latin typeface="+mj-ea"/>
                <a:ea typeface="+mj-ea"/>
              </a:rPr>
              <a:t> the already cumbersome and iterative process of method configuration, which currently </a:t>
            </a:r>
            <a:r>
              <a:rPr lang="en-US" sz="1600" b="1" dirty="0">
                <a:latin typeface="+mj-ea"/>
                <a:ea typeface="+mj-ea"/>
              </a:rPr>
              <a:t>requires expert knowledge, extensive compute resources, sufficient validation data</a:t>
            </a:r>
            <a:r>
              <a:rPr lang="en-US" sz="1600" dirty="0">
                <a:latin typeface="+mj-ea"/>
                <a:ea typeface="+mj-ea"/>
              </a:rPr>
              <a:t>, </a:t>
            </a:r>
            <a:r>
              <a:rPr lang="en-US" sz="1600" b="1" dirty="0">
                <a:latin typeface="+mj-ea"/>
                <a:ea typeface="+mj-ea"/>
              </a:rPr>
              <a:t>and needs to be repeated on every new tasks </a:t>
            </a:r>
            <a:r>
              <a:rPr lang="en-US" sz="1600" dirty="0">
                <a:latin typeface="+mj-ea"/>
                <a:ea typeface="+mj-ea"/>
              </a:rPr>
              <a:t>due to varying data set properties in the medical domain.</a:t>
            </a:r>
            <a:br>
              <a:rPr lang="en-US" sz="1600" dirty="0">
                <a:latin typeface="+mj-ea"/>
                <a:ea typeface="+mj-ea"/>
              </a:rPr>
            </a:br>
            <a:br>
              <a:rPr lang="en-US" sz="1600" dirty="0">
                <a:latin typeface="+mj-ea"/>
                <a:ea typeface="+mj-ea"/>
              </a:rPr>
            </a:br>
            <a:endParaRPr lang="en-US" sz="1600" dirty="0">
              <a:latin typeface="+mj-ea"/>
              <a:ea typeface="+mj-ea"/>
            </a:endParaRPr>
          </a:p>
        </p:txBody>
      </p:sp>
    </p:spTree>
    <p:extLst>
      <p:ext uri="{BB962C8B-B14F-4D97-AF65-F5344CB8AC3E}">
        <p14:creationId xmlns:p14="http://schemas.microsoft.com/office/powerpoint/2010/main" val="3837147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976823" cy="461665"/>
          </a:xfrm>
          <a:prstGeom prst="rect">
            <a:avLst/>
          </a:prstGeom>
          <a:noFill/>
          <a:ln>
            <a:noFill/>
          </a:ln>
        </p:spPr>
        <p:txBody>
          <a:bodyPr wrap="none" rtlCol="0">
            <a:spAutoFit/>
          </a:bodyPr>
          <a:lstStyle/>
          <a:p>
            <a:r>
              <a:rPr lang="en-US" sz="2400" b="1" dirty="0">
                <a:latin typeface="+mj-ea"/>
                <a:ea typeface="+mj-ea"/>
              </a:rPr>
              <a:t>Introduction</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1496F07-F9B1-E8DA-5D79-2D0EF4FA817F}"/>
              </a:ext>
            </a:extLst>
          </p:cNvPr>
          <p:cNvSpPr txBox="1"/>
          <p:nvPr/>
        </p:nvSpPr>
        <p:spPr>
          <a:xfrm>
            <a:off x="152401" y="1165312"/>
            <a:ext cx="11887198" cy="4478662"/>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latin typeface="+mj-ea"/>
                <a:ea typeface="+mj-ea"/>
              </a:rPr>
              <a:t>In this work, we </a:t>
            </a:r>
            <a:r>
              <a:rPr lang="en-US" sz="1600" b="1" dirty="0">
                <a:latin typeface="+mj-ea"/>
                <a:ea typeface="+mj-ea"/>
              </a:rPr>
              <a:t>follow the recipe of </a:t>
            </a:r>
            <a:r>
              <a:rPr lang="en-US" sz="1600" b="1" dirty="0" err="1">
                <a:latin typeface="+mj-ea"/>
                <a:ea typeface="+mj-ea"/>
              </a:rPr>
              <a:t>nnU</a:t>
            </a:r>
            <a:r>
              <a:rPr lang="en-US" sz="1600" b="1" dirty="0">
                <a:latin typeface="+mj-ea"/>
                <a:ea typeface="+mj-ea"/>
              </a:rPr>
              <a:t>-Net</a:t>
            </a:r>
            <a:r>
              <a:rPr lang="en-US" sz="1600" dirty="0">
                <a:latin typeface="+mj-ea"/>
                <a:ea typeface="+mj-ea"/>
              </a:rPr>
              <a:t> to systematize and automate method configuration for medical object detection. Specifically, we identified </a:t>
            </a:r>
            <a:r>
              <a:rPr lang="en-US" sz="1600" b="1" dirty="0">
                <a:latin typeface="+mj-ea"/>
                <a:ea typeface="+mj-ea"/>
              </a:rPr>
              <a:t>a novel set of fixed, rule-based, and empirical design choices </a:t>
            </a:r>
            <a:r>
              <a:rPr lang="en-US" sz="1600" dirty="0">
                <a:latin typeface="+mj-ea"/>
                <a:ea typeface="+mj-ea"/>
              </a:rPr>
              <a:t>on a diverse development pool </a:t>
            </a:r>
            <a:r>
              <a:rPr lang="en-US" sz="1600" b="1" dirty="0">
                <a:latin typeface="+mj-ea"/>
                <a:ea typeface="+mj-ea"/>
              </a:rPr>
              <a:t>comprising 10 data sets.</a:t>
            </a:r>
          </a:p>
          <a:p>
            <a:pPr marL="285750" indent="-285750">
              <a:lnSpc>
                <a:spcPct val="150000"/>
              </a:lnSpc>
              <a:buFont typeface="Arial" panose="020B0604020202020204" pitchFamily="34" charset="0"/>
              <a:buChar char="•"/>
            </a:pPr>
            <a:r>
              <a:rPr lang="en-US" sz="1600" dirty="0">
                <a:latin typeface="+mj-ea"/>
                <a:ea typeface="+mj-ea"/>
              </a:rPr>
              <a:t>Without manual intervention, </a:t>
            </a:r>
            <a:r>
              <a:rPr lang="en-US" sz="1600" b="1" dirty="0" err="1">
                <a:latin typeface="+mj-ea"/>
                <a:ea typeface="+mj-ea"/>
              </a:rPr>
              <a:t>nnDetection</a:t>
            </a:r>
            <a:r>
              <a:rPr lang="en-US" sz="1600" b="1" dirty="0">
                <a:latin typeface="+mj-ea"/>
                <a:ea typeface="+mj-ea"/>
              </a:rPr>
              <a:t> sets a new state of the art</a:t>
            </a:r>
            <a:r>
              <a:rPr lang="en-US" sz="1600" dirty="0">
                <a:latin typeface="+mj-ea"/>
                <a:ea typeface="+mj-ea"/>
              </a:rPr>
              <a:t> on the nodule-candidate-detection task of the well-known </a:t>
            </a:r>
            <a:r>
              <a:rPr lang="en-US" sz="1600" b="1" dirty="0">
                <a:latin typeface="+mj-ea"/>
                <a:ea typeface="+mj-ea"/>
              </a:rPr>
              <a:t>LUNA16</a:t>
            </a:r>
            <a:r>
              <a:rPr lang="en-US" sz="1600" dirty="0">
                <a:latin typeface="+mj-ea"/>
                <a:ea typeface="+mj-ea"/>
              </a:rPr>
              <a:t> benchmark and achieves </a:t>
            </a:r>
            <a:r>
              <a:rPr lang="en-US" sz="1600" b="1" dirty="0">
                <a:latin typeface="+mj-ea"/>
                <a:ea typeface="+mj-ea"/>
              </a:rPr>
              <a:t>competitive results</a:t>
            </a:r>
            <a:r>
              <a:rPr lang="en-US" sz="1600" dirty="0">
                <a:latin typeface="+mj-ea"/>
                <a:ea typeface="+mj-ea"/>
              </a:rPr>
              <a:t> </a:t>
            </a:r>
            <a:r>
              <a:rPr lang="en-US" sz="1600" b="1" dirty="0">
                <a:latin typeface="+mj-ea"/>
                <a:ea typeface="+mj-ea"/>
              </a:rPr>
              <a:t>on the ADAM leaderboard.</a:t>
            </a:r>
          </a:p>
          <a:p>
            <a:pPr marL="285750" indent="-285750">
              <a:lnSpc>
                <a:spcPct val="150000"/>
              </a:lnSpc>
              <a:buFont typeface="Arial" panose="020B0604020202020204" pitchFamily="34" charset="0"/>
              <a:buChar char="•"/>
            </a:pPr>
            <a:r>
              <a:rPr lang="en-US" sz="1600" dirty="0">
                <a:latin typeface="+mj-ea"/>
                <a:ea typeface="+mj-ea"/>
              </a:rPr>
              <a:t>To address the current </a:t>
            </a:r>
            <a:r>
              <a:rPr lang="en-US" sz="1600" b="1" dirty="0">
                <a:latin typeface="+mj-ea"/>
                <a:ea typeface="+mj-ea"/>
              </a:rPr>
              <a:t>lack of public data sets</a:t>
            </a:r>
            <a:r>
              <a:rPr lang="en-US" sz="1600" dirty="0">
                <a:latin typeface="+mj-ea"/>
                <a:ea typeface="+mj-ea"/>
              </a:rPr>
              <a:t> compared to medical segmentation, we propose </a:t>
            </a:r>
            <a:r>
              <a:rPr lang="en-US" sz="1600" b="1" dirty="0">
                <a:latin typeface="+mj-ea"/>
                <a:ea typeface="+mj-ea"/>
              </a:rPr>
              <a:t>a new large-scale benchmark totaling 13 data sets</a:t>
            </a:r>
            <a:r>
              <a:rPr lang="en-US" sz="1600" dirty="0">
                <a:latin typeface="+mj-ea"/>
                <a:ea typeface="+mj-ea"/>
              </a:rPr>
              <a:t> enabling sufficiently diverse evaluation of medical object detection methods.</a:t>
            </a:r>
          </a:p>
          <a:p>
            <a:pPr marL="285750" indent="-285750">
              <a:lnSpc>
                <a:spcPct val="150000"/>
              </a:lnSpc>
              <a:buFont typeface="Arial" panose="020B0604020202020204" pitchFamily="34" charset="0"/>
              <a:buChar char="•"/>
            </a:pPr>
            <a:r>
              <a:rPr lang="en-US" sz="1600" dirty="0">
                <a:latin typeface="+mj-ea"/>
                <a:ea typeface="+mj-ea"/>
              </a:rPr>
              <a:t>To this end, we identified object detection tasks in </a:t>
            </a:r>
            <a:r>
              <a:rPr lang="en-US" sz="1600" b="1" dirty="0">
                <a:latin typeface="+mj-ea"/>
                <a:ea typeface="+mj-ea"/>
              </a:rPr>
              <a:t>data sets of existing segmentation challenges</a:t>
            </a:r>
            <a:r>
              <a:rPr lang="en-US" sz="1600" dirty="0">
                <a:latin typeface="+mj-ea"/>
                <a:ea typeface="+mj-ea"/>
              </a:rPr>
              <a:t> and </a:t>
            </a:r>
            <a:r>
              <a:rPr lang="en-US" sz="1600" b="1" dirty="0">
                <a:latin typeface="+mj-ea"/>
                <a:ea typeface="+mj-ea"/>
              </a:rPr>
              <a:t>compare </a:t>
            </a:r>
            <a:r>
              <a:rPr lang="en-US" sz="1600" b="1" dirty="0" err="1">
                <a:latin typeface="+mj-ea"/>
                <a:ea typeface="+mj-ea"/>
              </a:rPr>
              <a:t>nnDetection</a:t>
            </a:r>
            <a:r>
              <a:rPr lang="en-US" sz="1600" b="1" dirty="0">
                <a:latin typeface="+mj-ea"/>
                <a:ea typeface="+mj-ea"/>
              </a:rPr>
              <a:t> against </a:t>
            </a:r>
            <a:r>
              <a:rPr lang="en-US" sz="1600" b="1" dirty="0" err="1">
                <a:latin typeface="+mj-ea"/>
                <a:ea typeface="+mj-ea"/>
              </a:rPr>
              <a:t>nnU</a:t>
            </a:r>
            <a:r>
              <a:rPr lang="en-US" sz="1600" b="1" dirty="0">
                <a:latin typeface="+mj-ea"/>
                <a:ea typeface="+mj-ea"/>
              </a:rPr>
              <a:t>-Net</a:t>
            </a:r>
            <a:r>
              <a:rPr lang="en-US" sz="1600" dirty="0">
                <a:latin typeface="+mj-ea"/>
                <a:ea typeface="+mj-ea"/>
              </a:rPr>
              <a:t> (with additional postprocessing for object scoring) as a standardized baseline.</a:t>
            </a:r>
          </a:p>
          <a:p>
            <a:pPr marL="285750" indent="-285750">
              <a:lnSpc>
                <a:spcPct val="150000"/>
              </a:lnSpc>
              <a:buFont typeface="Arial" panose="020B0604020202020204" pitchFamily="34" charset="0"/>
              <a:buChar char="•"/>
            </a:pPr>
            <a:r>
              <a:rPr lang="en-US" sz="1600" dirty="0">
                <a:latin typeface="+mj-ea"/>
                <a:ea typeface="+mj-ea"/>
              </a:rPr>
              <a:t>We make </a:t>
            </a:r>
            <a:r>
              <a:rPr lang="en-US" sz="1600" b="1" dirty="0" err="1">
                <a:latin typeface="+mj-ea"/>
                <a:ea typeface="+mj-ea"/>
              </a:rPr>
              <a:t>nnDetection</a:t>
            </a:r>
            <a:r>
              <a:rPr lang="en-US" sz="1600" dirty="0">
                <a:latin typeface="+mj-ea"/>
                <a:ea typeface="+mj-ea"/>
              </a:rPr>
              <a:t> publicly </a:t>
            </a:r>
            <a:r>
              <a:rPr lang="en-US" sz="1600" b="1" dirty="0">
                <a:latin typeface="+mj-ea"/>
                <a:ea typeface="+mj-ea"/>
              </a:rPr>
              <a:t>available as an out-of-the-box method for state-of-the-art object detection</a:t>
            </a:r>
            <a:r>
              <a:rPr lang="en-US" sz="1600" dirty="0">
                <a:latin typeface="+mj-ea"/>
                <a:ea typeface="+mj-ea"/>
              </a:rPr>
              <a:t> on medical images, a framework for novel methodological work, as well as a standardized baseline to compare against without manual effort.</a:t>
            </a:r>
          </a:p>
        </p:txBody>
      </p:sp>
    </p:spTree>
    <p:extLst>
      <p:ext uri="{BB962C8B-B14F-4D97-AF65-F5344CB8AC3E}">
        <p14:creationId xmlns:p14="http://schemas.microsoft.com/office/powerpoint/2010/main" val="3094437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직선 연결선 4">
            <a:extLst>
              <a:ext uri="{FF2B5EF4-FFF2-40B4-BE49-F238E27FC236}">
                <a16:creationId xmlns:a16="http://schemas.microsoft.com/office/drawing/2014/main" id="{10EE618E-DB0D-4B4F-A2ED-83D26AC92C2D}"/>
              </a:ext>
            </a:extLst>
          </p:cNvPr>
          <p:cNvCxnSpPr/>
          <p:nvPr/>
        </p:nvCxnSpPr>
        <p:spPr>
          <a:xfrm>
            <a:off x="152401" y="6554487"/>
            <a:ext cx="1188719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177800" y="1076007"/>
            <a:ext cx="11887199" cy="5330043"/>
          </a:xfrm>
          <a:prstGeom prst="rect">
            <a:avLst/>
          </a:prstGeom>
          <a:solidFill>
            <a:schemeClr val="bg1"/>
          </a:solidFill>
        </p:spPr>
      </p:pic>
    </p:spTree>
    <p:extLst>
      <p:ext uri="{BB962C8B-B14F-4D97-AF65-F5344CB8AC3E}">
        <p14:creationId xmlns:p14="http://schemas.microsoft.com/office/powerpoint/2010/main" val="1522541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48350" t="21533" r="37711" b="67092"/>
          <a:stretch/>
        </p:blipFill>
        <p:spPr>
          <a:xfrm>
            <a:off x="5743956" y="2222623"/>
            <a:ext cx="1656969" cy="606301"/>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5743956" y="2889610"/>
            <a:ext cx="5943599" cy="1524007"/>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b="1" dirty="0">
                <a:latin typeface="+mj-ea"/>
                <a:ea typeface="+mj-ea"/>
              </a:rPr>
              <a:t>Image</a:t>
            </a:r>
            <a:r>
              <a:rPr lang="en-US" sz="1600" dirty="0">
                <a:latin typeface="+mj-ea"/>
                <a:ea typeface="+mj-ea"/>
              </a:rPr>
              <a:t> : We use the same image resampling procedure as </a:t>
            </a:r>
            <a:r>
              <a:rPr lang="en-US" sz="1600" dirty="0" err="1">
                <a:latin typeface="+mj-ea"/>
                <a:ea typeface="+mj-ea"/>
              </a:rPr>
              <a:t>nnU</a:t>
            </a:r>
            <a:r>
              <a:rPr lang="en-US" sz="1600" dirty="0">
                <a:latin typeface="+mj-ea"/>
                <a:ea typeface="+mj-ea"/>
              </a:rPr>
              <a:t>-Net</a:t>
            </a:r>
          </a:p>
          <a:p>
            <a:pPr marL="285750" indent="-285750">
              <a:lnSpc>
                <a:spcPct val="150000"/>
              </a:lnSpc>
              <a:buFont typeface="Arial" panose="020B0604020202020204" pitchFamily="34" charset="0"/>
              <a:buChar char="•"/>
            </a:pPr>
            <a:r>
              <a:rPr lang="en-US" sz="1600" b="1" dirty="0">
                <a:latin typeface="+mj-ea"/>
                <a:ea typeface="+mj-ea"/>
              </a:rPr>
              <a:t>Annotation</a:t>
            </a:r>
            <a:r>
              <a:rPr lang="en-US" sz="1600" dirty="0">
                <a:latin typeface="+mj-ea"/>
                <a:ea typeface="+mj-ea"/>
              </a:rPr>
              <a:t> : Annotations are resampled with nearest neighbor</a:t>
            </a:r>
          </a:p>
        </p:txBody>
      </p:sp>
    </p:spTree>
    <p:extLst>
      <p:ext uri="{BB962C8B-B14F-4D97-AF65-F5344CB8AC3E}">
        <p14:creationId xmlns:p14="http://schemas.microsoft.com/office/powerpoint/2010/main" val="197518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18726" t="62637" r="59907" b="2701"/>
          <a:stretch/>
        </p:blipFill>
        <p:spPr>
          <a:xfrm>
            <a:off x="2222501" y="4413617"/>
            <a:ext cx="2540000" cy="1847483"/>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4762501" y="3259766"/>
            <a:ext cx="5943599" cy="3001334"/>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b="1" dirty="0">
                <a:latin typeface="+mj-ea"/>
                <a:ea typeface="+mj-ea"/>
              </a:rPr>
              <a:t>The </a:t>
            </a:r>
            <a:r>
              <a:rPr lang="en-US" sz="1600" b="1" dirty="0" err="1">
                <a:latin typeface="+mj-ea"/>
                <a:ea typeface="+mj-ea"/>
              </a:rPr>
              <a:t>anisotric</a:t>
            </a:r>
            <a:r>
              <a:rPr lang="en-US" sz="1600" b="1" dirty="0">
                <a:latin typeface="+mj-ea"/>
                <a:ea typeface="+mj-ea"/>
              </a:rPr>
              <a:t> axis of the patch size</a:t>
            </a:r>
            <a:r>
              <a:rPr lang="en-US" sz="1600" dirty="0">
                <a:latin typeface="+mj-ea"/>
                <a:ea typeface="+mj-ea"/>
              </a:rPr>
              <a:t> is initialized with the </a:t>
            </a:r>
            <a:r>
              <a:rPr lang="en-US" sz="1600" b="1" dirty="0">
                <a:latin typeface="+mj-ea"/>
                <a:ea typeface="+mj-ea"/>
              </a:rPr>
              <a:t>median shape</a:t>
            </a:r>
            <a:r>
              <a:rPr lang="en-US" sz="1600" dirty="0">
                <a:latin typeface="+mj-ea"/>
                <a:ea typeface="+mj-ea"/>
              </a:rPr>
              <a:t> of the anisotropic axis of the dataset. </a:t>
            </a:r>
          </a:p>
          <a:p>
            <a:pPr marL="285750" indent="-285750">
              <a:lnSpc>
                <a:spcPct val="150000"/>
              </a:lnSpc>
              <a:buFont typeface="Arial" panose="020B0604020202020204" pitchFamily="34" charset="0"/>
              <a:buChar char="•"/>
            </a:pPr>
            <a:r>
              <a:rPr lang="en-US" sz="1600" b="1" dirty="0">
                <a:latin typeface="+mj-ea"/>
                <a:ea typeface="+mj-ea"/>
              </a:rPr>
              <a:t>The isotropic axes</a:t>
            </a:r>
            <a:r>
              <a:rPr lang="en-US" sz="1600" dirty="0">
                <a:latin typeface="+mj-ea"/>
                <a:ea typeface="+mj-ea"/>
              </a:rPr>
              <a:t> are initialized with </a:t>
            </a:r>
            <a:r>
              <a:rPr lang="en-US" sz="1600" b="1" dirty="0">
                <a:latin typeface="+mj-ea"/>
                <a:ea typeface="+mj-ea"/>
              </a:rPr>
              <a:t>the minimum size</a:t>
            </a:r>
            <a:r>
              <a:rPr lang="en-US" sz="1600" dirty="0">
                <a:latin typeface="+mj-ea"/>
                <a:ea typeface="+mj-ea"/>
              </a:rPr>
              <a:t> of the isotropic axes of the dataset.</a:t>
            </a:r>
          </a:p>
          <a:p>
            <a:pPr marL="285750" indent="-285750">
              <a:lnSpc>
                <a:spcPct val="150000"/>
              </a:lnSpc>
              <a:buFont typeface="Arial" panose="020B0604020202020204" pitchFamily="34" charset="0"/>
              <a:buChar char="•"/>
            </a:pPr>
            <a:r>
              <a:rPr lang="en-US" sz="1600" b="1" dirty="0">
                <a:latin typeface="+mj-ea"/>
                <a:ea typeface="+mj-ea"/>
              </a:rPr>
              <a:t>The patch size is decreased</a:t>
            </a:r>
            <a:r>
              <a:rPr lang="en-US" sz="1600" dirty="0">
                <a:latin typeface="+mj-ea"/>
                <a:ea typeface="+mj-ea"/>
              </a:rPr>
              <a:t> while adapting the network architecture and feature pyramid network levels until the memory constrains are fulfilled. </a:t>
            </a:r>
          </a:p>
          <a:p>
            <a:pPr marL="285750" indent="-285750">
              <a:lnSpc>
                <a:spcPct val="150000"/>
              </a:lnSpc>
              <a:buFont typeface="Arial" panose="020B0604020202020204" pitchFamily="34" charset="0"/>
              <a:buChar char="•"/>
            </a:pPr>
            <a:r>
              <a:rPr lang="en-US" sz="1600" dirty="0">
                <a:latin typeface="+mj-ea"/>
                <a:ea typeface="+mj-ea"/>
              </a:rPr>
              <a:t>The </a:t>
            </a:r>
            <a:r>
              <a:rPr lang="en-US" sz="1600" b="1" dirty="0">
                <a:latin typeface="+mj-ea"/>
                <a:ea typeface="+mj-ea"/>
              </a:rPr>
              <a:t>batch size</a:t>
            </a:r>
            <a:r>
              <a:rPr lang="en-US" sz="1600" dirty="0">
                <a:latin typeface="+mj-ea"/>
                <a:ea typeface="+mj-ea"/>
              </a:rPr>
              <a:t> is fixed to </a:t>
            </a:r>
            <a:r>
              <a:rPr lang="en-US" sz="1600" b="1" dirty="0">
                <a:latin typeface="+mj-ea"/>
                <a:ea typeface="+mj-ea"/>
              </a:rPr>
              <a:t>four</a:t>
            </a:r>
            <a:r>
              <a:rPr lang="en-US" sz="1600" dirty="0">
                <a:latin typeface="+mj-ea"/>
                <a:ea typeface="+mj-ea"/>
              </a:rPr>
              <a:t>.</a:t>
            </a:r>
          </a:p>
        </p:txBody>
      </p:sp>
    </p:spTree>
    <p:extLst>
      <p:ext uri="{BB962C8B-B14F-4D97-AF65-F5344CB8AC3E}">
        <p14:creationId xmlns:p14="http://schemas.microsoft.com/office/powerpoint/2010/main" val="2205769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42518" t="62886" r="35794" b="3074"/>
          <a:stretch/>
        </p:blipFill>
        <p:spPr>
          <a:xfrm>
            <a:off x="5050971" y="4426858"/>
            <a:ext cx="2578100" cy="1814286"/>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5050971" y="2532014"/>
            <a:ext cx="5943599" cy="1893339"/>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b="1" dirty="0">
                <a:latin typeface="+mj-ea"/>
                <a:ea typeface="+mj-ea"/>
              </a:rPr>
              <a:t>The anchor sizes</a:t>
            </a:r>
            <a:r>
              <a:rPr lang="en-US" sz="1600" dirty="0">
                <a:latin typeface="+mj-ea"/>
                <a:ea typeface="+mj-ea"/>
              </a:rPr>
              <a:t> </a:t>
            </a:r>
            <a:r>
              <a:rPr lang="en-US" sz="1600" b="1" dirty="0">
                <a:latin typeface="+mj-ea"/>
                <a:ea typeface="+mj-ea"/>
              </a:rPr>
              <a:t>are determined by maximizing the </a:t>
            </a:r>
            <a:r>
              <a:rPr lang="en-US" sz="1600" b="1" dirty="0" err="1">
                <a:latin typeface="+mj-ea"/>
                <a:ea typeface="+mj-ea"/>
              </a:rPr>
              <a:t>IoU</a:t>
            </a:r>
            <a:r>
              <a:rPr lang="en-US" sz="1600" dirty="0">
                <a:latin typeface="+mj-ea"/>
                <a:ea typeface="+mj-ea"/>
              </a:rPr>
              <a:t> of the best fitting anchor on the given object sizes extracted from the training set.</a:t>
            </a:r>
          </a:p>
          <a:p>
            <a:pPr marL="285750" indent="-285750">
              <a:lnSpc>
                <a:spcPct val="150000"/>
              </a:lnSpc>
              <a:buFont typeface="Arial" panose="020B0604020202020204" pitchFamily="34" charset="0"/>
              <a:buChar char="•"/>
            </a:pPr>
            <a:r>
              <a:rPr lang="en-US" sz="1600" dirty="0">
                <a:latin typeface="+mj-ea"/>
                <a:ea typeface="+mj-ea"/>
              </a:rPr>
              <a:t>Optimization of </a:t>
            </a:r>
            <a:r>
              <a:rPr lang="en-US" sz="1600" b="1" dirty="0">
                <a:latin typeface="+mj-ea"/>
                <a:ea typeface="+mj-ea"/>
              </a:rPr>
              <a:t>three anchor sizes</a:t>
            </a:r>
            <a:r>
              <a:rPr lang="en-US" sz="1600" dirty="0">
                <a:latin typeface="+mj-ea"/>
                <a:ea typeface="+mj-ea"/>
              </a:rPr>
              <a:t> per axis is </a:t>
            </a:r>
            <a:r>
              <a:rPr lang="en-US" sz="1600" b="1" dirty="0">
                <a:latin typeface="+mj-ea"/>
                <a:ea typeface="+mj-ea"/>
              </a:rPr>
              <a:t>performed via differential evolution</a:t>
            </a:r>
            <a:r>
              <a:rPr lang="en-US" sz="1600" dirty="0">
                <a:latin typeface="+mj-ea"/>
                <a:ea typeface="+mj-ea"/>
              </a:rPr>
              <a:t>.</a:t>
            </a:r>
          </a:p>
        </p:txBody>
      </p:sp>
    </p:spTree>
    <p:extLst>
      <p:ext uri="{BB962C8B-B14F-4D97-AF65-F5344CB8AC3E}">
        <p14:creationId xmlns:p14="http://schemas.microsoft.com/office/powerpoint/2010/main" val="3228358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
            <a:extLst>
              <a:ext uri="{FF2B5EF4-FFF2-40B4-BE49-F238E27FC236}">
                <a16:creationId xmlns:a16="http://schemas.microsoft.com/office/drawing/2014/main" id="{B818FF7D-9C71-448F-A1A2-01347027EC66}"/>
              </a:ext>
            </a:extLst>
          </p:cNvPr>
          <p:cNvCxnSpPr/>
          <p:nvPr/>
        </p:nvCxnSpPr>
        <p:spPr>
          <a:xfrm>
            <a:off x="152401" y="284316"/>
            <a:ext cx="118871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094B13-626D-4C8B-8E68-A00913FB1265}"/>
              </a:ext>
            </a:extLst>
          </p:cNvPr>
          <p:cNvSpPr txBox="1"/>
          <p:nvPr/>
        </p:nvSpPr>
        <p:spPr>
          <a:xfrm>
            <a:off x="152401" y="436983"/>
            <a:ext cx="1277914" cy="461665"/>
          </a:xfrm>
          <a:prstGeom prst="rect">
            <a:avLst/>
          </a:prstGeom>
          <a:noFill/>
          <a:ln>
            <a:noFill/>
          </a:ln>
        </p:spPr>
        <p:txBody>
          <a:bodyPr wrap="none" rtlCol="0">
            <a:spAutoFit/>
          </a:bodyPr>
          <a:lstStyle/>
          <a:p>
            <a:r>
              <a:rPr lang="en-US" sz="2400" b="1" dirty="0">
                <a:latin typeface="+mj-ea"/>
                <a:ea typeface="+mj-ea"/>
              </a:rPr>
              <a:t>Method</a:t>
            </a:r>
          </a:p>
        </p:txBody>
      </p:sp>
      <p:cxnSp>
        <p:nvCxnSpPr>
          <p:cNvPr id="4" name="직선 연결선 3">
            <a:extLst>
              <a:ext uri="{FF2B5EF4-FFF2-40B4-BE49-F238E27FC236}">
                <a16:creationId xmlns:a16="http://schemas.microsoft.com/office/drawing/2014/main" id="{878ABBD0-711C-4D22-8F02-E2C8848CA068}"/>
              </a:ext>
            </a:extLst>
          </p:cNvPr>
          <p:cNvCxnSpPr>
            <a:cxnSpLocks/>
          </p:cNvCxnSpPr>
          <p:nvPr/>
        </p:nvCxnSpPr>
        <p:spPr>
          <a:xfrm>
            <a:off x="152401" y="1047084"/>
            <a:ext cx="27558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id="{0AA681B6-2AD8-4623-099B-DA2F00996243}"/>
              </a:ext>
            </a:extLst>
          </p:cNvPr>
          <p:cNvGrpSpPr/>
          <p:nvPr/>
        </p:nvGrpSpPr>
        <p:grpSpPr>
          <a:xfrm>
            <a:off x="0" y="1080650"/>
            <a:ext cx="11887200" cy="5334610"/>
            <a:chOff x="304801" y="-6094379"/>
            <a:chExt cx="11887200" cy="5334610"/>
          </a:xfrm>
        </p:grpSpPr>
        <p:pic>
          <p:nvPicPr>
            <p:cNvPr id="8" name="그림 7">
              <a:extLst>
                <a:ext uri="{FF2B5EF4-FFF2-40B4-BE49-F238E27FC236}">
                  <a16:creationId xmlns:a16="http://schemas.microsoft.com/office/drawing/2014/main" id="{F934EB65-FCB2-7776-01DE-CBF12345EA89}"/>
                </a:ext>
              </a:extLst>
            </p:cNvPr>
            <p:cNvPicPr>
              <a:picLocks noChangeAspect="1"/>
            </p:cNvPicPr>
            <p:nvPr/>
          </p:nvPicPr>
          <p:blipFill>
            <a:blip r:embed="rId3"/>
            <a:stretch>
              <a:fillRect/>
            </a:stretch>
          </p:blipFill>
          <p:spPr>
            <a:xfrm>
              <a:off x="304801" y="-6094379"/>
              <a:ext cx="11887199" cy="5330043"/>
            </a:xfrm>
            <a:prstGeom prst="rect">
              <a:avLst/>
            </a:prstGeom>
            <a:solidFill>
              <a:schemeClr val="bg1"/>
            </a:solidFill>
          </p:spPr>
        </p:pic>
        <p:sp>
          <p:nvSpPr>
            <p:cNvPr id="6" name="직사각형 5">
              <a:extLst>
                <a:ext uri="{FF2B5EF4-FFF2-40B4-BE49-F238E27FC236}">
                  <a16:creationId xmlns:a16="http://schemas.microsoft.com/office/drawing/2014/main" id="{7ECB3D53-C9EB-B130-C9F7-055130030081}"/>
                </a:ext>
              </a:extLst>
            </p:cNvPr>
            <p:cNvSpPr/>
            <p:nvPr/>
          </p:nvSpPr>
          <p:spPr>
            <a:xfrm>
              <a:off x="304801" y="-6091369"/>
              <a:ext cx="11887200" cy="5331600"/>
            </a:xfrm>
            <a:prstGeom prst="rect">
              <a:avLst/>
            </a:prstGeom>
            <a:solidFill>
              <a:schemeClr val="bg1">
                <a:alpha val="8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pic>
        <p:nvPicPr>
          <p:cNvPr id="9" name="그림 8">
            <a:extLst>
              <a:ext uri="{FF2B5EF4-FFF2-40B4-BE49-F238E27FC236}">
                <a16:creationId xmlns:a16="http://schemas.microsoft.com/office/drawing/2014/main" id="{B271014A-00E6-87E3-ABE5-047B7D9AE9AF}"/>
              </a:ext>
            </a:extLst>
          </p:cNvPr>
          <p:cNvPicPr>
            <a:picLocks noChangeAspect="1"/>
          </p:cNvPicPr>
          <p:nvPr/>
        </p:nvPicPr>
        <p:blipFill rotWithShape="1">
          <a:blip r:embed="rId3"/>
          <a:srcRect l="19442" t="21493" r="66516" b="45556"/>
          <a:stretch/>
        </p:blipFill>
        <p:spPr>
          <a:xfrm>
            <a:off x="2307771" y="2220686"/>
            <a:ext cx="1669143" cy="1756228"/>
          </a:xfrm>
          <a:prstGeom prst="rect">
            <a:avLst/>
          </a:prstGeom>
          <a:ln w="12700" cap="sq">
            <a:no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76099678-C2FA-F9D9-5454-54DBA98C1F13}"/>
              </a:ext>
            </a:extLst>
          </p:cNvPr>
          <p:cNvSpPr txBox="1"/>
          <p:nvPr/>
        </p:nvSpPr>
        <p:spPr>
          <a:xfrm>
            <a:off x="3976914" y="2220686"/>
            <a:ext cx="5943599" cy="2262671"/>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b="1" dirty="0">
                <a:latin typeface="+mj-ea"/>
                <a:ea typeface="+mj-ea"/>
              </a:rPr>
              <a:t>The low resolution</a:t>
            </a:r>
            <a:r>
              <a:rPr lang="en-US" sz="1600" dirty="0">
                <a:latin typeface="+mj-ea"/>
                <a:ea typeface="+mj-ea"/>
              </a:rPr>
              <a:t> configuration will be triggered if the </a:t>
            </a:r>
            <a:r>
              <a:rPr lang="en-US" sz="1600" b="1" dirty="0">
                <a:latin typeface="+mj-ea"/>
                <a:ea typeface="+mj-ea"/>
              </a:rPr>
              <a:t>99.5 percentile of object sizes</a:t>
            </a:r>
            <a:r>
              <a:rPr lang="en-US" sz="1600" dirty="0">
                <a:latin typeface="+mj-ea"/>
                <a:ea typeface="+mj-ea"/>
              </a:rPr>
              <a:t> along any axes exceeds the patch size of the full resolution model. </a:t>
            </a:r>
          </a:p>
          <a:p>
            <a:pPr marL="285750" indent="-285750">
              <a:lnSpc>
                <a:spcPct val="150000"/>
              </a:lnSpc>
              <a:buFont typeface="Arial" panose="020B0604020202020204" pitchFamily="34" charset="0"/>
              <a:buChar char="•"/>
            </a:pPr>
            <a:r>
              <a:rPr lang="en-US" sz="1600" b="1" dirty="0">
                <a:latin typeface="+mj-ea"/>
                <a:ea typeface="+mj-ea"/>
              </a:rPr>
              <a:t>If the low resolution</a:t>
            </a:r>
            <a:r>
              <a:rPr lang="en-US" sz="1600" dirty="0">
                <a:latin typeface="+mj-ea"/>
                <a:ea typeface="+mj-ea"/>
              </a:rPr>
              <a:t> configuration is </a:t>
            </a:r>
            <a:r>
              <a:rPr lang="en-US" sz="1600" b="1" dirty="0">
                <a:latin typeface="+mj-ea"/>
                <a:ea typeface="+mj-ea"/>
              </a:rPr>
              <a:t>triggered</a:t>
            </a:r>
            <a:r>
              <a:rPr lang="en-US" sz="1600" dirty="0">
                <a:latin typeface="+mj-ea"/>
                <a:ea typeface="+mj-ea"/>
              </a:rPr>
              <a:t>, the target spacing along each axes </a:t>
            </a:r>
            <a:r>
              <a:rPr lang="en-US" sz="1600" b="1" dirty="0">
                <a:latin typeface="+mj-ea"/>
                <a:ea typeface="+mj-ea"/>
              </a:rPr>
              <a:t>will be increased by two</a:t>
            </a:r>
            <a:r>
              <a:rPr lang="en-US" sz="1600" dirty="0">
                <a:latin typeface="+mj-ea"/>
                <a:ea typeface="+mj-ea"/>
              </a:rPr>
              <a:t> to incorporate more contextual information.</a:t>
            </a:r>
          </a:p>
        </p:txBody>
      </p:sp>
    </p:spTree>
    <p:extLst>
      <p:ext uri="{BB962C8B-B14F-4D97-AF65-F5344CB8AC3E}">
        <p14:creationId xmlns:p14="http://schemas.microsoft.com/office/powerpoint/2010/main" val="92755357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5406</TotalTime>
  <Words>4236</Words>
  <Application>Microsoft Office PowerPoint</Application>
  <PresentationFormat>와이드스크린</PresentationFormat>
  <Paragraphs>208</Paragraphs>
  <Slides>24</Slides>
  <Notes>21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24</vt:i4>
      </vt:variant>
    </vt:vector>
  </HeadingPairs>
  <TitlesOfParts>
    <vt:vector size="32" baseType="lpstr">
      <vt:lpstr>Söhne</vt:lpstr>
      <vt:lpstr>Arial</vt:lpstr>
      <vt:lpstr>Calibri</vt:lpstr>
      <vt:lpstr>Calibri Light</vt:lpstr>
      <vt:lpstr>Open Sans</vt:lpstr>
      <vt:lpstr>Wingdings</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김민경</dc:creator>
  <cp:lastModifiedBy>정지훈</cp:lastModifiedBy>
  <cp:revision>52</cp:revision>
  <dcterms:created xsi:type="dcterms:W3CDTF">2019-10-31T04:46:14Z</dcterms:created>
  <dcterms:modified xsi:type="dcterms:W3CDTF">2023-02-24T02:37:25Z</dcterms:modified>
</cp:coreProperties>
</file>